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6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18" r:id="rId44"/>
    <p:sldId id="319" r:id="rId45"/>
    <p:sldId id="320" r:id="rId46"/>
    <p:sldId id="321" r:id="rId47"/>
    <p:sldId id="322" r:id="rId48"/>
    <p:sldId id="323" r:id="rId49"/>
    <p:sldId id="326" r:id="rId50"/>
    <p:sldId id="324" r:id="rId51"/>
    <p:sldId id="325" r:id="rId52"/>
    <p:sldId id="317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</p:sldIdLst>
  <p:sldSz cx="9144000" cy="6858000" type="screen4x3"/>
  <p:notesSz cx="6858000" cy="9144000"/>
  <p:embeddedFontLst>
    <p:embeddedFont>
      <p:font typeface="Arial Narrow" panose="020B0606020202030204" pitchFamily="34" charset="0"/>
      <p:regular r:id="rId67"/>
      <p:bold r:id="rId68"/>
      <p:italic r:id="rId69"/>
      <p:boldItalic r:id="rId70"/>
    </p:embeddedFont>
    <p:embeddedFont>
      <p:font typeface="Calibri" panose="020F0502020204030204" pitchFamily="34" charset="0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B8B239-0A73-4441-8CEB-A32E2A156C22}" v="1" dt="2018-06-15T01:19:22.722"/>
    <p1510:client id="{7DC645DB-095E-4549-95CE-46FA843B6D25}" v="11" dt="2018-06-15T01:33:31.055"/>
    <p1510:client id="{9A9EB671-74DA-496D-8EC9-7C95FD1A4831}" v="37" dt="2018-06-15T02:05:58.811"/>
    <p1510:client id="{E87D341D-FCE1-4798-A0BB-FC9EB7033A1F}" v="11" dt="2018-06-15T01:45:35.431"/>
    <p1510:client id="{B767064C-D3BA-4680-B08F-52EFB87DBA2B}" v="78" dt="2018-06-15T01:52:48.823"/>
  </p1510:revLst>
</p1510:revInfo>
</file>

<file path=ppt/tableStyles.xml><?xml version="1.0" encoding="utf-8"?>
<a:tblStyleLst xmlns:a="http://schemas.openxmlformats.org/drawingml/2006/main" def="{1BF86219-DB3C-47FE-9CDC-CB8B06FA087B}">
  <a:tblStyle styleId="{1BF86219-DB3C-47FE-9CDC-CB8B06FA087B}" styleName="Table_0">
    <a:wholeTbl>
      <a:tcTxStyle>
        <a:font>
          <a:latin typeface="Arial"/>
          <a:ea typeface="Arial"/>
          <a:cs typeface="Arial"/>
        </a:font>
        <a:schemeClr val="tx1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74" Type="http://schemas.openxmlformats.org/officeDocument/2006/relationships/font" Target="fonts/font8.fntdata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7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Shape 3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Shape 3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Shape 3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s-C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Shape 3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Shape 3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Shape 3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Shape 3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Shape 4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4" name="Shape 4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Shape 47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s-C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53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Shape 4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Shape 4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Shape 4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Shape 5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s-CO"/>
              <a:t>4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Shape 5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Shape 5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8" name="Shape 5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Shape 53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s-C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61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6" name="Shape 5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Shape 54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s-C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62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Shape 55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s-C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63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s-C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png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png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ada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 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03048" y="3192122"/>
            <a:ext cx="4740951" cy="366587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pic>
        <p:nvPicPr>
          <p:cNvPr id="18" name="Shape 18"/>
          <p:cNvPicPr preferRelativeResize="0"/>
          <p:nvPr/>
        </p:nvPicPr>
        <p:blipFill rotWithShape="1">
          <a:blip r:embed="rId3">
            <a:alphaModFix/>
          </a:blip>
          <a:srcRect l="10521" t="17753" r="14498" b="22946"/>
          <a:stretch/>
        </p:blipFill>
        <p:spPr>
          <a:xfrm>
            <a:off x="0" y="0"/>
            <a:ext cx="927012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111" y="4525925"/>
            <a:ext cx="2319162" cy="1407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80326" y="3357564"/>
            <a:ext cx="2486024" cy="10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dustrial 2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Shape 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Shape 100"/>
          <p:cNvGrpSpPr/>
          <p:nvPr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101" name="Shape 101"/>
            <p:cNvSpPr/>
            <p:nvPr/>
          </p:nvSpPr>
          <p:spPr>
            <a:xfrm>
              <a:off x="590550" y="4808482"/>
              <a:ext cx="8553450" cy="1592316"/>
            </a:xfrm>
            <a:prstGeom prst="rect">
              <a:avLst/>
            </a:prstGeom>
            <a:solidFill>
              <a:srgbClr val="080808">
                <a:alpha val="38431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2" name="Shape 102"/>
            <p:cNvPicPr preferRelativeResize="0"/>
            <p:nvPr/>
          </p:nvPicPr>
          <p:blipFill rotWithShape="1">
            <a:blip r:embed="rId3">
              <a:alphaModFix/>
            </a:blip>
            <a:srcRect l="50000" t="14562" r="-4532" b="14561"/>
            <a:stretch/>
          </p:blipFill>
          <p:spPr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Shape 103"/>
            <p:cNvPicPr preferRelativeResize="0"/>
            <p:nvPr/>
          </p:nvPicPr>
          <p:blipFill rotWithShape="1">
            <a:blip r:embed="rId4">
              <a:alphaModFix/>
            </a:blip>
            <a:srcRect t="14312" r="17370"/>
            <a:stretch/>
          </p:blipFill>
          <p:spPr>
            <a:xfrm>
              <a:off x="6788150" y="0"/>
              <a:ext cx="2355851" cy="64007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4" name="Shape 104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pic>
        <p:nvPicPr>
          <p:cNvPr id="108" name="Shape 10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17182" y="2853375"/>
            <a:ext cx="696913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fraestructura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pic>
        <p:nvPicPr>
          <p:cNvPr id="113" name="Shape 1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295" y="-40944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/>
          <p:nvPr/>
        </p:nvSpPr>
        <p:spPr>
          <a:xfrm>
            <a:off x="95534" y="137071"/>
            <a:ext cx="9075762" cy="1756900"/>
          </a:xfrm>
          <a:prstGeom prst="rect">
            <a:avLst/>
          </a:prstGeom>
          <a:solidFill>
            <a:srgbClr val="080808">
              <a:alpha val="38431"/>
            </a:srgbClr>
          </a:solidFill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3">
            <a:alphaModFix/>
          </a:blip>
          <a:srcRect l="46767" b="14698"/>
          <a:stretch/>
        </p:blipFill>
        <p:spPr>
          <a:xfrm>
            <a:off x="0" y="-1270341"/>
            <a:ext cx="3137060" cy="8254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6588" y="-1091938"/>
            <a:ext cx="2996201" cy="7833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9397" y="2620369"/>
            <a:ext cx="821993" cy="709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ro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pic>
        <p:nvPicPr>
          <p:cNvPr id="123" name="Shape 1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07277" y="0"/>
            <a:ext cx="8936719" cy="689894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/>
          <p:nvPr/>
        </p:nvSpPr>
        <p:spPr>
          <a:xfrm>
            <a:off x="970892" y="4319751"/>
            <a:ext cx="9639299" cy="1702675"/>
          </a:xfrm>
          <a:prstGeom prst="rect">
            <a:avLst/>
          </a:prstGeom>
          <a:solidFill>
            <a:srgbClr val="080808">
              <a:alpha val="38431"/>
            </a:srgbClr>
          </a:solidFill>
          <a:ln>
            <a:noFill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Shape 125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Shape 126"/>
          <p:cNvPicPr preferRelativeResize="0"/>
          <p:nvPr/>
        </p:nvPicPr>
        <p:blipFill rotWithShape="1">
          <a:blip r:embed="rId3">
            <a:alphaModFix/>
          </a:blip>
          <a:srcRect l="50000" t="11628" r="-3743" b="17500"/>
          <a:stretch/>
        </p:blipFill>
        <p:spPr>
          <a:xfrm>
            <a:off x="0" y="0"/>
            <a:ext cx="328606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0185" y="-307500"/>
            <a:ext cx="2361170" cy="613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83739" y="1746911"/>
            <a:ext cx="859809" cy="859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objeto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sp>
        <p:nvSpPr>
          <p:cNvPr id="25" name="Shape 25"/>
          <p:cNvSpPr/>
          <p:nvPr/>
        </p:nvSpPr>
        <p:spPr>
          <a:xfrm rot="-803363">
            <a:off x="-2292200" y="-163131"/>
            <a:ext cx="11941668" cy="1608630"/>
          </a:xfrm>
          <a:prstGeom prst="rect">
            <a:avLst/>
          </a:prstGeom>
          <a:solidFill>
            <a:srgbClr val="0099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Shape 26"/>
          <p:cNvSpPr/>
          <p:nvPr/>
        </p:nvSpPr>
        <p:spPr>
          <a:xfrm rot="-358659">
            <a:off x="-1002985" y="180846"/>
            <a:ext cx="10631005" cy="13167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Shape 27"/>
          <p:cNvSpPr/>
          <p:nvPr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ítulo y objeto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sp>
        <p:nvSpPr>
          <p:cNvPr id="32" name="Shape 32"/>
          <p:cNvSpPr/>
          <p:nvPr/>
        </p:nvSpPr>
        <p:spPr>
          <a:xfrm rot="-803363">
            <a:off x="-2292200" y="-163131"/>
            <a:ext cx="11941668" cy="160863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Shape 33"/>
          <p:cNvSpPr/>
          <p:nvPr/>
        </p:nvSpPr>
        <p:spPr>
          <a:xfrm rot="-358659">
            <a:off x="-1002985" y="180846"/>
            <a:ext cx="10631005" cy="13167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Shape 34"/>
          <p:cNvSpPr/>
          <p:nvPr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0099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rmació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Shape 36" descr="D:\2015\_MG_1747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" name="Shape 37"/>
          <p:cNvGrpSpPr/>
          <p:nvPr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38" name="Shape 38"/>
            <p:cNvSpPr/>
            <p:nvPr/>
          </p:nvSpPr>
          <p:spPr>
            <a:xfrm>
              <a:off x="590550" y="4808482"/>
              <a:ext cx="8553450" cy="1592316"/>
            </a:xfrm>
            <a:prstGeom prst="rect">
              <a:avLst/>
            </a:prstGeom>
            <a:solidFill>
              <a:srgbClr val="080808">
                <a:alpha val="38431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9" name="Shape 39"/>
            <p:cNvPicPr preferRelativeResize="0"/>
            <p:nvPr/>
          </p:nvPicPr>
          <p:blipFill rotWithShape="1">
            <a:blip r:embed="rId3">
              <a:alphaModFix/>
            </a:blip>
            <a:srcRect l="50000" t="14562" r="-4532" b="14561"/>
            <a:stretch/>
          </p:blipFill>
          <p:spPr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Shape 40"/>
            <p:cNvPicPr preferRelativeResize="0"/>
            <p:nvPr/>
          </p:nvPicPr>
          <p:blipFill rotWithShape="1">
            <a:blip r:embed="rId4">
              <a:alphaModFix/>
            </a:blip>
            <a:srcRect t="14312" r="17370"/>
            <a:stretch/>
          </p:blipFill>
          <p:spPr>
            <a:xfrm>
              <a:off x="6788150" y="0"/>
              <a:ext cx="2355851" cy="6400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Shape 4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061325" y="2782886"/>
              <a:ext cx="573086" cy="5508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" name="Shape 42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Shape 4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mpleo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grpSp>
        <p:nvGrpSpPr>
          <p:cNvPr id="50" name="Shape 50"/>
          <p:cNvGrpSpPr/>
          <p:nvPr/>
        </p:nvGrpSpPr>
        <p:grpSpPr>
          <a:xfrm>
            <a:off x="-495300" y="-1270341"/>
            <a:ext cx="10278089" cy="9017494"/>
            <a:chOff x="-495300" y="-1270341"/>
            <a:chExt cx="10278089" cy="9017494"/>
          </a:xfrm>
        </p:grpSpPr>
        <p:pic>
          <p:nvPicPr>
            <p:cNvPr id="51" name="Shape 51" descr="D:\Fotos\Empleo\10 Final_22.jpg"/>
            <p:cNvPicPr preferRelativeResize="0"/>
            <p:nvPr/>
          </p:nvPicPr>
          <p:blipFill rotWithShape="1">
            <a:blip r:embed="rId2">
              <a:alphaModFix/>
            </a:blip>
            <a:srcRect b="-10827"/>
            <a:stretch/>
          </p:blipFill>
          <p:spPr>
            <a:xfrm>
              <a:off x="0" y="-611035"/>
              <a:ext cx="9144000" cy="83581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" name="Shape 52"/>
            <p:cNvSpPr/>
            <p:nvPr/>
          </p:nvSpPr>
          <p:spPr>
            <a:xfrm>
              <a:off x="-495300" y="137071"/>
              <a:ext cx="9639299" cy="1756900"/>
            </a:xfrm>
            <a:prstGeom prst="rect">
              <a:avLst/>
            </a:prstGeom>
            <a:solidFill>
              <a:srgbClr val="080808">
                <a:alpha val="38431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Shape 53"/>
            <p:cNvSpPr txBox="1"/>
            <p:nvPr/>
          </p:nvSpPr>
          <p:spPr>
            <a:xfrm>
              <a:off x="0" y="0"/>
              <a:ext cx="9144000" cy="6857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4" name="Shape 54"/>
            <p:cNvPicPr preferRelativeResize="0"/>
            <p:nvPr/>
          </p:nvPicPr>
          <p:blipFill rotWithShape="1">
            <a:blip r:embed="rId3">
              <a:alphaModFix/>
            </a:blip>
            <a:srcRect l="46767" b="14698"/>
            <a:stretch/>
          </p:blipFill>
          <p:spPr>
            <a:xfrm>
              <a:off x="0" y="-1270341"/>
              <a:ext cx="3137060" cy="82544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Shape 5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786588" y="-1091938"/>
              <a:ext cx="2996201" cy="78339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Shape 5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957811" y="2627565"/>
              <a:ext cx="817199" cy="8171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mprendimiento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pic>
        <p:nvPicPr>
          <p:cNvPr id="61" name="Shape 61" descr="D:\Fotos\Fondo Emprender\emprendedores\_MG_4258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/>
          <p:nvPr/>
        </p:nvSpPr>
        <p:spPr>
          <a:xfrm>
            <a:off x="970892" y="4319751"/>
            <a:ext cx="9639299" cy="1702675"/>
          </a:xfrm>
          <a:prstGeom prst="rect">
            <a:avLst/>
          </a:prstGeom>
          <a:solidFill>
            <a:srgbClr val="080808">
              <a:alpha val="38431"/>
            </a:srgbClr>
          </a:solidFill>
          <a:ln>
            <a:noFill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Shape 63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Shape 64"/>
          <p:cNvPicPr preferRelativeResize="0"/>
          <p:nvPr/>
        </p:nvPicPr>
        <p:blipFill rotWithShape="1">
          <a:blip r:embed="rId3">
            <a:alphaModFix/>
          </a:blip>
          <a:srcRect l="50000" t="11628" r="-3743" b="17500"/>
          <a:stretch/>
        </p:blipFill>
        <p:spPr>
          <a:xfrm>
            <a:off x="0" y="0"/>
            <a:ext cx="328606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0185" y="-307500"/>
            <a:ext cx="2361170" cy="613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59986" y="1859883"/>
            <a:ext cx="706907" cy="696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orld Skill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Shape 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" name="Shape 69"/>
          <p:cNvGrpSpPr/>
          <p:nvPr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70" name="Shape 70"/>
            <p:cNvSpPr/>
            <p:nvPr/>
          </p:nvSpPr>
          <p:spPr>
            <a:xfrm>
              <a:off x="590550" y="4808482"/>
              <a:ext cx="8553450" cy="1592316"/>
            </a:xfrm>
            <a:prstGeom prst="rect">
              <a:avLst/>
            </a:prstGeom>
            <a:solidFill>
              <a:srgbClr val="080808">
                <a:alpha val="38431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1" name="Shape 71"/>
            <p:cNvPicPr preferRelativeResize="0"/>
            <p:nvPr/>
          </p:nvPicPr>
          <p:blipFill rotWithShape="1">
            <a:blip r:embed="rId3">
              <a:alphaModFix/>
            </a:blip>
            <a:srcRect l="50000" t="14562" r="-4532" b="14561"/>
            <a:stretch/>
          </p:blipFill>
          <p:spPr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Shape 72"/>
            <p:cNvPicPr preferRelativeResize="0"/>
            <p:nvPr/>
          </p:nvPicPr>
          <p:blipFill rotWithShape="1">
            <a:blip r:embed="rId4">
              <a:alphaModFix/>
            </a:blip>
            <a:srcRect t="14312" r="17370"/>
            <a:stretch/>
          </p:blipFill>
          <p:spPr>
            <a:xfrm>
              <a:off x="6788150" y="0"/>
              <a:ext cx="2355851" cy="64007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" name="Shape 73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Shape 7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pic>
        <p:nvPicPr>
          <p:cNvPr id="77" name="Shape 7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97185" y="2762866"/>
            <a:ext cx="689613" cy="645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dustrial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pic>
        <p:nvPicPr>
          <p:cNvPr id="82" name="Shape 82"/>
          <p:cNvPicPr preferRelativeResize="0"/>
          <p:nvPr/>
        </p:nvPicPr>
        <p:blipFill rotWithShape="1">
          <a:blip r:embed="rId2">
            <a:alphaModFix/>
          </a:blip>
          <a:srcRect b="-934"/>
          <a:stretch/>
        </p:blipFill>
        <p:spPr>
          <a:xfrm>
            <a:off x="0" y="0"/>
            <a:ext cx="9144001" cy="6984123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/>
          <p:nvPr/>
        </p:nvSpPr>
        <p:spPr>
          <a:xfrm>
            <a:off x="95534" y="137071"/>
            <a:ext cx="9048465" cy="1756900"/>
          </a:xfrm>
          <a:prstGeom prst="rect">
            <a:avLst/>
          </a:prstGeom>
          <a:solidFill>
            <a:srgbClr val="080808">
              <a:alpha val="38431"/>
            </a:srgbClr>
          </a:solidFill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Shape 84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Shape 85"/>
          <p:cNvPicPr preferRelativeResize="0"/>
          <p:nvPr/>
        </p:nvPicPr>
        <p:blipFill rotWithShape="1">
          <a:blip r:embed="rId3">
            <a:alphaModFix/>
          </a:blip>
          <a:srcRect l="46767" b="14698"/>
          <a:stretch/>
        </p:blipFill>
        <p:spPr>
          <a:xfrm>
            <a:off x="0" y="-1270341"/>
            <a:ext cx="3137060" cy="8254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6588" y="-1091938"/>
            <a:ext cx="2996201" cy="7833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6521" y="2641599"/>
            <a:ext cx="811224" cy="709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rmación 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pic>
        <p:nvPicPr>
          <p:cNvPr id="92" name="Shape 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/>
          <p:nvPr/>
        </p:nvSpPr>
        <p:spPr>
          <a:xfrm>
            <a:off x="970892" y="4319751"/>
            <a:ext cx="9639299" cy="1702675"/>
          </a:xfrm>
          <a:prstGeom prst="rect">
            <a:avLst/>
          </a:prstGeom>
          <a:solidFill>
            <a:srgbClr val="080808">
              <a:alpha val="38431"/>
            </a:srgbClr>
          </a:solidFill>
          <a:ln>
            <a:noFill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Shape 94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 l="50000" t="11628" r="-3743" b="17500"/>
          <a:stretch/>
        </p:blipFill>
        <p:spPr>
          <a:xfrm>
            <a:off x="0" y="0"/>
            <a:ext cx="328606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0185" y="-307500"/>
            <a:ext cx="2361170" cy="613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25335" y="1847763"/>
            <a:ext cx="765562" cy="720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#slide=id.g228b89c0c7_0_2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hyperlink" Target="#slide=id.g228b89c0c7_0_2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hyperlink" Target="#slide=id.g228b89c0c7_0_2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hyperlink" Target="#slide=id.g228b89c0c7_0_2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rive.google.com/open?id=0ByufzBSpch9zd1ZEZkwtbUpHN1E" TargetMode="External"/><Relationship Id="rId5" Type="http://schemas.openxmlformats.org/officeDocument/2006/relationships/hyperlink" Target="https://drive.google.com/open?id=0ByufzBSpch9zS0pJYVNRZ2JyNzA" TargetMode="Externa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hyperlink" Target="#slide=id.g228b89c0c7_0_2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#slide=id.g228b89c0c7_0_2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hyperlink" Target="#slide=id.g228b89c0c7_0_2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hyperlink" Target="#slide=id.g228b89c0c7_0_2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hyperlink" Target="#slide=id.g228b89c0c7_0_2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hyperlink" Target="#slide=id.g228b89c0c7_0_2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hyperlink" Target="#slide=id.g228b89c0c7_0_2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hyperlink" Target="#slide=id.g228b89c0c7_0_2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hyperlink" Target="#slide=id.g228b89c0c7_0_2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hyperlink" Target="#slide=id.g228b89c0c7_0_2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hyperlink" Target="#slide=id.g228b89c0c7_0_2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hyperlink" Target="#slide=id.g228b89c0c7_0_2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hyperlink" Target="#slide=id.g228b89c0c7_0_2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hyperlink" Target="#slide=id.g228b89c0c7_0_2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hyperlink" Target="#slide=id.g228b89c0c7_0_2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hyperlink" Target="#slide=id.g228b89c0c7_0_2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#slide=id.p13"/><Relationship Id="rId3" Type="http://schemas.openxmlformats.org/officeDocument/2006/relationships/hyperlink" Target="#slide=id.p8"/><Relationship Id="rId7" Type="http://schemas.openxmlformats.org/officeDocument/2006/relationships/hyperlink" Target="#slide=id.p12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#slide=id.p11"/><Relationship Id="rId11" Type="http://schemas.openxmlformats.org/officeDocument/2006/relationships/hyperlink" Target="#slide=id.p19"/><Relationship Id="rId5" Type="http://schemas.openxmlformats.org/officeDocument/2006/relationships/hyperlink" Target="#slide=id.p10"/><Relationship Id="rId10" Type="http://schemas.openxmlformats.org/officeDocument/2006/relationships/hyperlink" Target="#slide=id.p18"/><Relationship Id="rId4" Type="http://schemas.openxmlformats.org/officeDocument/2006/relationships/hyperlink" Target="https://sena4-my.sharepoint.com/:p:/r/personal/jsuarezu_senaedu_edu_co/_layouts/15/Doc.aspx?sourcedoc=%7bCFB338AF-B1D8-4FAA-92D9-E72F1418F71E%7d&amp;file=SENASISTENCIA.pptx(1).pptx&amp;action=edit&amp;mobileredirect=true" TargetMode="External"/><Relationship Id="rId9" Type="http://schemas.openxmlformats.org/officeDocument/2006/relationships/hyperlink" Target="https://drive.google.com/open?id=0ByufzBSpch9zbXlQSHVkRnJqa2c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hyperlink" Target="#slide=id.g228b89c0c7_0_2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hyperlink" Target="#slide=id.g228b89c0c7_0_2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hyperlink" Target="#slide=id.g228b89c0c7_0_2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hyperlink" Target="#slide=id.g228b89c0c7_0_2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ena4-my.sharepoint.com/:p:/r/personal/jsuarezu_senaedu_edu_co/_layouts/15/Doc.aspx?sourcedoc=%7bCFB338AF-B1D8-4FAA-92D9-E72F1418F71E%7d&amp;file=SENASISTENCIA.pptx(1).pptx&amp;action=edit&amp;mobileredirect=true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ena4-my.sharepoint.com/:p:/r/personal/jsuarezu_senaedu_edu_co/_layouts/15/Doc.aspx?sourcedoc=%7bCFB338AF-B1D8-4FAA-92D9-E72F1418F71E%7d&amp;file=SENASISTENCIA.pptx(1).pptx&amp;action=edit&amp;mobileredirect=true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sena4-my.sharepoint.com/:p:/r/personal/jsuarezu_senaedu_edu_co/_layouts/15/Doc.aspx?sourcedoc=%7bCFB338AF-B1D8-4FAA-92D9-E72F1418F71E%7d&amp;file=SENASISTENCIA.pptx(1).pptx&amp;action=edit&amp;mobileredirect=true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sena4-my.sharepoint.com/:p:/r/personal/jsuarezu_senaedu_edu_co/_layouts/15/Doc.aspx?sourcedoc=%7bCFB338AF-B1D8-4FAA-92D9-E72F1418F71E%7d&amp;file=SENASISTENCIA.pptx(1).pptx&amp;action=edit&amp;mobileredirect=true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sena4-my.sharepoint.com/:p:/r/personal/jsuarezu_senaedu_edu_co/_layouts/15/Doc.aspx?sourcedoc=%7bCFB338AF-B1D8-4FAA-92D9-E72F1418F71E%7d&amp;file=SENASISTENCIA.pptx(1).pptx&amp;action=edit&amp;mobileredirect=true" TargetMode="Externa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sena4-my.sharepoint.com/:p:/r/personal/jsuarezu_senaedu_edu_co/_layouts/15/Doc.aspx?sourcedoc=%7bCFB338AF-B1D8-4FAA-92D9-E72F1418F71E%7d&amp;file=SENASISTENCIA.pptx(1).pptx&amp;action=edit&amp;mobileredirect=true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#slide=id.p69"/><Relationship Id="rId3" Type="http://schemas.openxmlformats.org/officeDocument/2006/relationships/hyperlink" Target="#slide=id.p38"/><Relationship Id="rId7" Type="http://schemas.openxmlformats.org/officeDocument/2006/relationships/hyperlink" Target="https://drive.google.com/open?id=15n0KIoKJGDKU7fcICrhlvX0Kq8keaK7QdZm9LZY44TU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rive.google.com/open?id=1tYaGBhSe8PFkDQEX1bIw-sgU85XmDHQN" TargetMode="External"/><Relationship Id="rId5" Type="http://schemas.openxmlformats.org/officeDocument/2006/relationships/hyperlink" Target="https://drive.google.com/open?id=1daAvyzoRHXn2XjKEs7bxAkdHD_v1bSaS" TargetMode="External"/><Relationship Id="rId10" Type="http://schemas.openxmlformats.org/officeDocument/2006/relationships/hyperlink" Target="#slide=id.p76"/><Relationship Id="rId4" Type="http://schemas.openxmlformats.org/officeDocument/2006/relationships/hyperlink" Target="https://drive.google.com/open?id=184oHtfYeUFtCuZGdy2IcfHKSfxCq-tr-eDy2crOFQGk" TargetMode="External"/><Relationship Id="rId9" Type="http://schemas.openxmlformats.org/officeDocument/2006/relationships/hyperlink" Target="https://drive.google.com/open?id=0ByufzBSpch9zUTBDVVo5N1dxRDg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sena4-my.sharepoint.com/:p:/r/personal/jsuarezu_senaedu_edu_co/_layouts/15/Doc.aspx?sourcedoc=%7bCFB338AF-B1D8-4FAA-92D9-E72F1418F71E%7d&amp;file=SENASISTENCIA.pptx(1).pptx&amp;action=edit&amp;mobileredirect=true" TargetMode="Externa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sena4-my.sharepoint.com/:p:/r/personal/jsuarezu_senaedu_edu_co/_layouts/15/Doc.aspx?sourcedoc=%7bCFB338AF-B1D8-4FAA-92D9-E72F1418F71E%7d&amp;file=SENASISTENCIA.pptx(1).pptx&amp;action=edit&amp;mobileredirect=true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sena4-my.sharepoint.com/:p:/r/personal/jsuarezu_senaedu_edu_co/_layouts/15/Doc.aspx?sourcedoc=%7bCFB338AF-B1D8-4FAA-92D9-E72F1418F71E%7d&amp;file=SENASISTENCIA.pptx(1).pptx&amp;action=edit&amp;mobileredirect=true" TargetMode="Externa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sena4-my.sharepoint.com/:p:/r/personal/jsuarezu_senaedu_edu_co/_layouts/15/Doc.aspx?sourcedoc=%7bCFB338AF-B1D8-4FAA-92D9-E72F1418F71E%7d&amp;file=SENASISTENCIA.pptx(1).pptx&amp;action=edit&amp;mobileredirect=true" TargetMode="Externa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sena4-my.sharepoint.com/:p:/r/personal/jsuarezu_senaedu_edu_co/_layouts/15/Doc.aspx?sourcedoc=%7bCFB338AF-B1D8-4FAA-92D9-E72F1418F71E%7d&amp;file=SENASISTENCIA.pptx(1).pptx&amp;action=edit&amp;mobileredirect=true" TargetMode="Externa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#slide=id.p6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hyperlink" Target="#slide=id.p6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hyperlink" Target="#slide=id.p6"/><Relationship Id="rId4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hyperlink" Target="#slide=id.g228b89c0c7_0_2"/><Relationship Id="rId4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hyperlink" Target="#slide=id.g228b89c0c7_0_2"/><Relationship Id="rId4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hyperlink" Target="#slide=id.p6"/><Relationship Id="rId4" Type="http://schemas.openxmlformats.org/officeDocument/2006/relationships/image" Target="../media/image4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hyperlink" Target="#slide=id.p6"/><Relationship Id="rId4" Type="http://schemas.openxmlformats.org/officeDocument/2006/relationships/image" Target="../media/image4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hyperlink" Target="#slide=id.p6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#slide=id.p6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hyperlink" Target="#slide=id.p6"/><Relationship Id="rId4" Type="http://schemas.openxmlformats.org/officeDocument/2006/relationships/image" Target="../media/image4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hyperlink" Target="#slide=id.p6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hyperlink" Target="#slide=id.p6"/><Relationship Id="rId4" Type="http://schemas.openxmlformats.org/officeDocument/2006/relationships/hyperlink" Target="https://git-scm.com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hyperlink" Target="#slide=id.p6"/><Relationship Id="rId5" Type="http://schemas.openxmlformats.org/officeDocument/2006/relationships/image" Target="../media/image47.png"/><Relationship Id="rId4" Type="http://schemas.openxmlformats.org/officeDocument/2006/relationships/hyperlink" Target="https://drive.google.com/open?id=0ByufzBSpch9zUk5vSndZREp3OUc4RUw3OTlmYWtKRE1vYlpZ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#slide=id.p6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#slide=id.p6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hyperlink" Target="#slide=id.g228b89c0c7_0_2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/>
        </p:nvSpPr>
        <p:spPr>
          <a:xfrm>
            <a:off x="0" y="806735"/>
            <a:ext cx="5940989" cy="93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859B"/>
              </a:buClr>
              <a:buSzPts val="1200"/>
              <a:buFont typeface="Calibri"/>
              <a:buNone/>
            </a:pPr>
            <a:r>
              <a:rPr lang="es-CO" sz="4800" b="1" i="0" u="none" strike="noStrike" cap="none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Tecnólogo Análisis y Desarrollo de Sistemas de Información</a:t>
            </a:r>
            <a:endParaRPr/>
          </a:p>
        </p:txBody>
      </p:sp>
      <p:sp>
        <p:nvSpPr>
          <p:cNvPr id="134" name="Shape 134"/>
          <p:cNvSpPr txBox="1"/>
          <p:nvPr/>
        </p:nvSpPr>
        <p:spPr>
          <a:xfrm rot="-1239396">
            <a:off x="-108914" y="2031414"/>
            <a:ext cx="9592517" cy="517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 Narrow"/>
              <a:buNone/>
            </a:pPr>
            <a:r>
              <a:rPr lang="es-CO" sz="24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CENTRO DE ELECTRICIDAD, ELECTRÓNICA Y TELECOMUNICACIONES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/>
        </p:nvSpPr>
        <p:spPr>
          <a:xfrm>
            <a:off x="1109" y="518125"/>
            <a:ext cx="9100879" cy="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s-CO" sz="4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TÉCNICAS APLICADAS AL LEVANTAMIENTO DE INFORMACIÓN</a:t>
            </a:r>
            <a:endParaRPr lang="en-US" sz="4000">
              <a:latin typeface="Calibri"/>
              <a:ea typeface="Calibri"/>
              <a:cs typeface="Calibri"/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526463" y="2156376"/>
            <a:ext cx="8037600" cy="3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rPr lang="es-CO" sz="20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técnicas para el levantamiento de información utilizadas que generaron un gran impacto en el proyecto fueron; Encuestas y entrevistas las cuales se generaron en las siguientes plataformas:</a:t>
            </a:r>
            <a:endParaRPr lang="en-US" sz="2000">
              <a:latin typeface="Calibri"/>
              <a:ea typeface="Calibri"/>
              <a:cs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0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rPr lang="es-CO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Entrevista:</a:t>
            </a:r>
            <a:r>
              <a:rPr lang="es-CO" sz="20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realizaron de manera presencial, lo cual nos arrojó una percepción más personal sobre el método en que se lleva el registro de asistencia.</a:t>
            </a:r>
            <a:endParaRPr sz="2000">
              <a:latin typeface="Calibri"/>
              <a:ea typeface="Calibri"/>
              <a:cs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0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algn="just">
              <a:buClr>
                <a:schemeClr val="dk1"/>
              </a:buClr>
              <a:buSzPts val="600"/>
            </a:pPr>
            <a:r>
              <a:rPr lang="es-CO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Encuestas online:</a:t>
            </a:r>
            <a:r>
              <a:rPr lang="es-CO" sz="20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realizaron un total de 14 preguntas las cual se</a:t>
            </a: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s-CO" sz="20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generaron</a:t>
            </a: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s-CO" sz="20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los siguientes resultados.</a:t>
            </a:r>
            <a:endParaRPr sz="2000">
              <a:latin typeface="Calibri"/>
              <a:ea typeface="Calibri"/>
              <a:cs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algn="just">
              <a:buClr>
                <a:schemeClr val="dk1"/>
              </a:buClr>
              <a:buSzPts val="450"/>
            </a:pP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Shape 208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/>
          <p:nvPr/>
        </p:nvSpPr>
        <p:spPr>
          <a:xfrm>
            <a:off x="393814" y="6313477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Shape 2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1979" y="2176530"/>
            <a:ext cx="7366714" cy="355566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/>
          <p:nvPr/>
        </p:nvSpPr>
        <p:spPr>
          <a:xfrm>
            <a:off x="1279" y="489397"/>
            <a:ext cx="9097567" cy="68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s-CO" sz="4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TABULACION ENCUESTAS</a:t>
            </a:r>
            <a:endParaRPr lang="en-US" sz="4000"/>
          </a:p>
        </p:txBody>
      </p:sp>
      <p:pic>
        <p:nvPicPr>
          <p:cNvPr id="216" name="Shape 216"/>
          <p:cNvPicPr preferRelativeResize="0"/>
          <p:nvPr/>
        </p:nvPicPr>
        <p:blipFill rotWithShape="1">
          <a:blip r:embed="rId4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/>
          <p:nvPr/>
        </p:nvSpPr>
        <p:spPr>
          <a:xfrm>
            <a:off x="447288" y="6260003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hape 2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673" y="2125014"/>
            <a:ext cx="7456867" cy="3799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/>
          <p:nvPr/>
        </p:nvPicPr>
        <p:blipFill rotWithShape="1">
          <a:blip r:embed="rId4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 txBox="1"/>
          <p:nvPr/>
        </p:nvSpPr>
        <p:spPr>
          <a:xfrm>
            <a:off x="1279" y="489397"/>
            <a:ext cx="9084242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None/>
            </a:pPr>
            <a:r>
              <a:rPr lang="es-CO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TABULACION ENCUESTAS</a:t>
            </a:r>
            <a:endParaRPr lang="en-US" sz="4000"/>
          </a:p>
        </p:txBody>
      </p:sp>
      <p:sp>
        <p:nvSpPr>
          <p:cNvPr id="225" name="Shape 225"/>
          <p:cNvSpPr/>
          <p:nvPr/>
        </p:nvSpPr>
        <p:spPr>
          <a:xfrm>
            <a:off x="393814" y="6313477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Shape 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6066" y="2240924"/>
            <a:ext cx="7482625" cy="391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 rotWithShape="1">
          <a:blip r:embed="rId4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/>
          <p:nvPr/>
        </p:nvSpPr>
        <p:spPr>
          <a:xfrm>
            <a:off x="1279" y="489397"/>
            <a:ext cx="909761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None/>
            </a:pPr>
            <a:r>
              <a:rPr lang="es-CO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TABULACION ENCUESTAS</a:t>
            </a:r>
            <a:endParaRPr lang="en-US" sz="4000"/>
          </a:p>
        </p:txBody>
      </p:sp>
      <p:sp>
        <p:nvSpPr>
          <p:cNvPr id="233" name="Shape 233"/>
          <p:cNvSpPr txBox="1"/>
          <p:nvPr/>
        </p:nvSpPr>
        <p:spPr>
          <a:xfrm>
            <a:off x="698375" y="5796725"/>
            <a:ext cx="25449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Visualizar encuesta completa</a:t>
            </a: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3243275" y="5796725"/>
            <a:ext cx="25449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Visualizar encuesta en excel</a:t>
            </a:r>
            <a:endParaRPr/>
          </a:p>
        </p:txBody>
      </p:sp>
      <p:sp>
        <p:nvSpPr>
          <p:cNvPr id="235" name="Shape 235"/>
          <p:cNvSpPr/>
          <p:nvPr/>
        </p:nvSpPr>
        <p:spPr>
          <a:xfrm>
            <a:off x="323074" y="6307005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/>
        </p:nvSpPr>
        <p:spPr>
          <a:xfrm>
            <a:off x="3514" y="150725"/>
            <a:ext cx="9058690" cy="9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FFFFFF"/>
              </a:buClr>
              <a:buSzPts val="1000"/>
            </a:pPr>
            <a:r>
              <a:rPr lang="es-CO" sz="4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ANÁLISIS SOBRE EL LEVANTAMIENTO DE INFORMACIÓN</a:t>
            </a:r>
            <a:r>
              <a:rPr lang="es-CO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lang="en-US" sz="4000"/>
          </a:p>
        </p:txBody>
      </p:sp>
      <p:sp>
        <p:nvSpPr>
          <p:cNvPr id="241" name="Shape 241"/>
          <p:cNvSpPr/>
          <p:nvPr/>
        </p:nvSpPr>
        <p:spPr>
          <a:xfrm>
            <a:off x="912321" y="2344160"/>
            <a:ext cx="7689900" cy="3047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600"/>
            </a:pPr>
            <a:r>
              <a:rPr lang="es-CO" sz="20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Frente a los resultados obtenidos encontramos que:</a:t>
            </a: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lang="en-US" sz="2000">
              <a:latin typeface="Calibri"/>
              <a:ea typeface="Calibri"/>
              <a:cs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0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457200" indent="-381000">
              <a:buClr>
                <a:schemeClr val="dk1"/>
              </a:buClr>
              <a:buSzPts val="2400"/>
              <a:buFont typeface="Calibri"/>
              <a:buChar char="●"/>
            </a:pP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s-CO" sz="20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instructor desea un software que sea amigable</a:t>
            </a: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2000">
              <a:latin typeface="Calibri"/>
              <a:ea typeface="Calibri"/>
              <a:cs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rPr lang="es-CO" sz="20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tanto visual como funcional.</a:t>
            </a:r>
            <a:endParaRPr sz="2000">
              <a:latin typeface="Calibri"/>
              <a:ea typeface="Calibri"/>
              <a:cs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s-CO" sz="20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 sea de fácil acceso.</a:t>
            </a:r>
            <a:endParaRPr sz="2000">
              <a:latin typeface="Calibri"/>
              <a:ea typeface="Calibri"/>
              <a:cs typeface="Calibri"/>
            </a:endParaRPr>
          </a:p>
          <a:p>
            <a:pPr marL="457200" indent="-381000">
              <a:buClr>
                <a:schemeClr val="dk1"/>
              </a:buClr>
              <a:buSzPts val="2400"/>
              <a:buFont typeface="Calibri"/>
              <a:buChar char="●"/>
            </a:pPr>
            <a:r>
              <a:rPr lang="es-CO" sz="20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 sea rápido y eficiente.</a:t>
            </a: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2000">
              <a:latin typeface="Calibri"/>
              <a:ea typeface="Calibri"/>
              <a:cs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s-CO" sz="20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 le permite tener un seguimiento de manera continua y automática a la asistencia de sus aprendices.</a:t>
            </a:r>
            <a:endParaRPr sz="2000">
              <a:latin typeface="Calibri"/>
              <a:ea typeface="Calibri"/>
              <a:cs typeface="Calibri"/>
            </a:endParaRPr>
          </a:p>
          <a:p>
            <a:pPr marL="457200" indent="-381000">
              <a:buClr>
                <a:schemeClr val="dk1"/>
              </a:buClr>
              <a:buSzPts val="2400"/>
              <a:buFont typeface="Calibri"/>
              <a:buChar char="●"/>
            </a:pPr>
            <a:r>
              <a:rPr lang="es-CO" sz="20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 sea alertado cada vez que un aprendiz ha fallado 3 veces seguidas o fallas transversales.</a:t>
            </a:r>
            <a:r>
              <a:rPr lang="es-CO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 </a:t>
            </a:r>
            <a:endParaRPr/>
          </a:p>
        </p:txBody>
      </p:sp>
      <p:pic>
        <p:nvPicPr>
          <p:cNvPr id="242" name="Shape 242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Shape 243"/>
          <p:cNvSpPr/>
          <p:nvPr/>
        </p:nvSpPr>
        <p:spPr>
          <a:xfrm>
            <a:off x="433920" y="6313476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/>
        </p:nvSpPr>
        <p:spPr>
          <a:xfrm>
            <a:off x="3864" y="368021"/>
            <a:ext cx="9137659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s-CO" sz="4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HARDWARE Y SOFTWARE CON EL QUE CUENTA EL CLIENTE.</a:t>
            </a:r>
            <a:endParaRPr lang="en-US" sz="4000">
              <a:latin typeface="Calibri"/>
              <a:ea typeface="Calibri"/>
              <a:cs typeface="Calibri"/>
            </a:endParaRPr>
          </a:p>
        </p:txBody>
      </p:sp>
      <p:pic>
        <p:nvPicPr>
          <p:cNvPr id="249" name="Shape 249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Shape 250"/>
          <p:cNvSpPr txBox="1"/>
          <p:nvPr/>
        </p:nvSpPr>
        <p:spPr>
          <a:xfrm>
            <a:off x="757346" y="2267803"/>
            <a:ext cx="7656900" cy="29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s-CO" sz="20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Inicialmente se implementará el software en la sede Colombia, y con ello se pudo detectar que la sede cuenta con una planta de 4 pisos en los cuales cada uno </a:t>
            </a:r>
            <a:r>
              <a:rPr lang="es-CO" sz="2000" i="0" u="none" strike="noStrike" cap="none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uno</a:t>
            </a:r>
            <a:r>
              <a:rPr lang="es-CO" sz="20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cuenta entre 4 o 5 ambientes de formación a excepción del primer piso que solo cuenta con dos</a:t>
            </a:r>
            <a:endParaRPr lang="en-US" sz="2000">
              <a:latin typeface="Calibri"/>
              <a:ea typeface="Calibri"/>
              <a:cs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0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s-CO" sz="20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cada ambiente de formación cuenta con 15 o 20 computadores según su espacio.</a:t>
            </a:r>
            <a:endParaRPr sz="2000">
              <a:latin typeface="Calibri"/>
              <a:ea typeface="Calibri"/>
              <a:cs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s-CO" sz="20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También cuenta con un servicio y soporte de internet estable que permite la conexión a cualquier software que se pueda instalar en el computador ya sea LAN O WAN</a:t>
            </a:r>
            <a:endParaRPr sz="2000">
              <a:latin typeface="Calibri"/>
              <a:ea typeface="Calibri"/>
              <a:cs typeface="Calibri"/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500762" y="6313477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/>
        </p:nvSpPr>
        <p:spPr>
          <a:xfrm>
            <a:off x="-2781" y="579050"/>
            <a:ext cx="909078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000"/>
            </a:pPr>
            <a:r>
              <a:rPr lang="es-CO" sz="4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REQUERIMIENTOS FUNCIONALES</a:t>
            </a:r>
            <a:r>
              <a:rPr lang="es-CO" sz="4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4800"/>
          </a:p>
        </p:txBody>
      </p:sp>
      <p:pic>
        <p:nvPicPr>
          <p:cNvPr id="257" name="Shape 257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Shape 258"/>
          <p:cNvGraphicFramePr/>
          <p:nvPr>
            <p:extLst>
              <p:ext uri="{D42A27DB-BD31-4B8C-83A1-F6EECF244321}">
                <p14:modId xmlns:p14="http://schemas.microsoft.com/office/powerpoint/2010/main" val="2385198661"/>
              </p:ext>
            </p:extLst>
          </p:nvPr>
        </p:nvGraphicFramePr>
        <p:xfrm>
          <a:off x="307473" y="1978526"/>
          <a:ext cx="8385009" cy="4013490"/>
        </p:xfrm>
        <a:graphic>
          <a:graphicData uri="http://schemas.openxmlformats.org/drawingml/2006/table">
            <a:tbl>
              <a:tblPr bandRow="1" bandCol="1">
                <a:noFill/>
                <a:tableStyleId>{1BF86219-DB3C-47FE-9CDC-CB8B06FA087B}</a:tableStyleId>
              </a:tblPr>
              <a:tblGrid>
                <a:gridCol w="18925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2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1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Identificación del requerimiento:</a:t>
                      </a:r>
                      <a:endParaRPr/>
                    </a:p>
                  </a:txBody>
                  <a:tcPr marL="68575" marR="68575" marT="0" marB="0"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RF01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Requerimiento:</a:t>
                      </a:r>
                      <a:endParaRPr/>
                    </a:p>
                  </a:txBody>
                  <a:tcPr marL="68575" marR="68575" marT="0" marB="0"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Autentificación de Usuario.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Características:</a:t>
                      </a:r>
                      <a:endParaRPr/>
                    </a:p>
                  </a:txBody>
                  <a:tcPr marL="68575" marR="68575" marT="0" marB="0"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instructor deberá identificarse para acceder al sistema del sistema.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 del requerimiento:</a:t>
                      </a:r>
                      <a:endParaRPr/>
                    </a:p>
                  </a:txBody>
                  <a:tcPr marL="68575" marR="68575" marT="0" marB="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podrá ser accedido por el instructor, al momento de autenticar el sistema solicitará usuario </a:t>
                      </a:r>
                      <a:r>
                        <a:rPr lang="es-CO" sz="180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</a:t>
                      </a:r>
                      <a:r>
                        <a:rPr lang="es-CO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y </a:t>
                      </a:r>
                      <a:r>
                        <a:rPr lang="es-CO" sz="1800" u="none" strike="noStrike" cap="none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password</a:t>
                      </a: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/>
                    </a:p>
                  </a:txBody>
                  <a:tcPr marL="68575" marR="68575" marT="0" marB="0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2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Requerimiento NO funcional:</a:t>
                      </a:r>
                      <a:endParaRPr/>
                    </a:p>
                  </a:txBody>
                  <a:tcPr marL="68575" marR="68575" marT="0" marB="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RNF01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RNF03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RNF06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RNF07</a:t>
                      </a:r>
                      <a:endParaRPr/>
                    </a:p>
                  </a:txBody>
                  <a:tcPr marL="68575" marR="68575" marT="0" marB="0"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0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Prioridad del requerimiento: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/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59" name="Shape 259"/>
          <p:cNvSpPr/>
          <p:nvPr/>
        </p:nvSpPr>
        <p:spPr>
          <a:xfrm>
            <a:off x="474025" y="6313477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/>
        </p:nvSpPr>
        <p:spPr>
          <a:xfrm>
            <a:off x="-350" y="214284"/>
            <a:ext cx="9138722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None/>
            </a:pPr>
            <a:r>
              <a:rPr lang="es-CO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REQUERIMIENTOS FUNCIONALES</a:t>
            </a:r>
            <a:endParaRPr lang="en-US" sz="4000">
              <a:latin typeface="Calibri"/>
              <a:ea typeface="Calibri"/>
              <a:cs typeface="Calibri"/>
            </a:endParaRPr>
          </a:p>
        </p:txBody>
      </p:sp>
      <p:pic>
        <p:nvPicPr>
          <p:cNvPr id="265" name="Shape 265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6" name="Shape 266"/>
          <p:cNvGraphicFramePr/>
          <p:nvPr>
            <p:extLst>
              <p:ext uri="{D42A27DB-BD31-4B8C-83A1-F6EECF244321}">
                <p14:modId xmlns:p14="http://schemas.microsoft.com/office/powerpoint/2010/main" val="2422398595"/>
              </p:ext>
            </p:extLst>
          </p:nvPr>
        </p:nvGraphicFramePr>
        <p:xfrm>
          <a:off x="172528" y="977660"/>
          <a:ext cx="8859049" cy="5349000"/>
        </p:xfrm>
        <a:graphic>
          <a:graphicData uri="http://schemas.openxmlformats.org/drawingml/2006/table">
            <a:tbl>
              <a:tblPr bandRow="1" bandCol="1">
                <a:noFill/>
                <a:tableStyleId>{1BF86219-DB3C-47FE-9CDC-CB8B06FA087B}</a:tableStyleId>
              </a:tblPr>
              <a:tblGrid>
                <a:gridCol w="1999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9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7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Identificación del requerimiento:</a:t>
                      </a:r>
                      <a:endParaRPr sz="1800"/>
                    </a:p>
                  </a:txBody>
                  <a:tcPr marL="68575" marR="68575" marT="0" marB="0"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RF02</a:t>
                      </a:r>
                      <a:endParaRPr sz="1800"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Requerimiento:</a:t>
                      </a:r>
                      <a:endParaRPr sz="1800"/>
                    </a:p>
                  </a:txBody>
                  <a:tcPr marL="68575" marR="68575" marT="0" marB="0"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Cambio y recuperación de claves</a:t>
                      </a:r>
                      <a:endParaRPr sz="1800"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Características:</a:t>
                      </a:r>
                      <a:endParaRPr sz="1800"/>
                    </a:p>
                  </a:txBody>
                  <a:tcPr marL="68575" marR="68575" marT="0" marB="0"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instructor podrá hacer cambio de clave o recuperación de la misma en caso de olvido.</a:t>
                      </a:r>
                      <a:endParaRPr sz="1800"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9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 del requerimiento:</a:t>
                      </a:r>
                      <a:endParaRPr sz="1800"/>
                    </a:p>
                  </a:txBody>
                  <a:tcPr marL="68575" marR="68575" marT="0" marB="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permitirá al instructor solicitar el cambio de su contraseña o en el caso de olvidarla deberá hacer clic en recuperar contraseña; el sistema generará la pregunta de seguridad con el correo de recuperación el cual está registrado en el sistema, el instructor lo digitara y el sistema generará automáticamente un correo con la clave asignada.    </a:t>
                      </a:r>
                      <a:endParaRPr sz="1800"/>
                    </a:p>
                  </a:txBody>
                  <a:tcPr marL="68575" marR="68575" marT="0" marB="0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8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Requerimiento NO funcional:</a:t>
                      </a:r>
                      <a:endParaRPr sz="1800"/>
                    </a:p>
                  </a:txBody>
                  <a:tcPr marL="68575" marR="68575" marT="0" marB="0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RNF01</a:t>
                      </a:r>
                      <a:endParaRPr sz="1800"/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RNF02</a:t>
                      </a:r>
                      <a:endParaRPr sz="1800"/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RNF03</a:t>
                      </a:r>
                      <a:endParaRPr sz="1800"/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RNF06</a:t>
                      </a:r>
                      <a:endParaRPr sz="1800"/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RNF07</a:t>
                      </a:r>
                      <a:endParaRPr sz="1800"/>
                    </a:p>
                  </a:txBody>
                  <a:tcPr marL="68575" marR="68575" marT="0" marB="0"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140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Prioridad del requerimiento:</a:t>
                      </a:r>
                      <a:endParaRPr sz="180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sz="1800"/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67" name="Shape 267"/>
          <p:cNvSpPr/>
          <p:nvPr/>
        </p:nvSpPr>
        <p:spPr>
          <a:xfrm>
            <a:off x="330557" y="6302424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/>
        </p:nvSpPr>
        <p:spPr>
          <a:xfrm>
            <a:off x="5673" y="527550"/>
            <a:ext cx="9144654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None/>
            </a:pPr>
            <a:r>
              <a:rPr lang="es-CO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REQUERIMIENTOS FUNCIONALES</a:t>
            </a:r>
            <a:endParaRPr lang="en-US" sz="4000"/>
          </a:p>
        </p:txBody>
      </p:sp>
      <p:pic>
        <p:nvPicPr>
          <p:cNvPr id="273" name="Shape 273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4" name="Shape 274"/>
          <p:cNvGraphicFramePr/>
          <p:nvPr>
            <p:extLst>
              <p:ext uri="{D42A27DB-BD31-4B8C-83A1-F6EECF244321}">
                <p14:modId xmlns:p14="http://schemas.microsoft.com/office/powerpoint/2010/main" val="2656700676"/>
              </p:ext>
            </p:extLst>
          </p:nvPr>
        </p:nvGraphicFramePr>
        <p:xfrm>
          <a:off x="186906" y="1825925"/>
          <a:ext cx="8688517" cy="4114800"/>
        </p:xfrm>
        <a:graphic>
          <a:graphicData uri="http://schemas.openxmlformats.org/drawingml/2006/table">
            <a:tbl>
              <a:tblPr bandRow="1" bandCol="1">
                <a:noFill/>
                <a:tableStyleId>{1BF86219-DB3C-47FE-9CDC-CB8B06FA087B}</a:tableStyleId>
              </a:tblPr>
              <a:tblGrid>
                <a:gridCol w="1961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274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0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Identificación del requerimiento: </a:t>
                      </a:r>
                      <a:endParaRPr sz="1800"/>
                    </a:p>
                  </a:txBody>
                  <a:tcPr marL="68575" marR="68575" marT="0" marB="0"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RF03</a:t>
                      </a:r>
                      <a:endParaRPr sz="1800"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Requerimiento: </a:t>
                      </a:r>
                      <a:endParaRPr sz="1800"/>
                    </a:p>
                  </a:txBody>
                  <a:tcPr marL="68575" marR="68575" marT="0" marB="0"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Consultar ficha.</a:t>
                      </a:r>
                      <a:endParaRPr sz="1800"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Características: </a:t>
                      </a:r>
                      <a:endParaRPr sz="1800"/>
                    </a:p>
                  </a:txBody>
                  <a:tcPr marL="68575" marR="68575" marT="0" marB="0"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ofrecerá al instructor  información general de sus fichas relacionadas y de sus aprendices. </a:t>
                      </a:r>
                      <a:endParaRPr sz="1800"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 del requerimiento:</a:t>
                      </a:r>
                      <a:r>
                        <a:rPr lang="es-CO" sz="1800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800"/>
                    </a:p>
                  </a:txBody>
                  <a:tcPr marL="68575" marR="68575" marT="0" marB="0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ofrecerá un módulo de consultas de fichas, donde el instructor podrá realizar un filtro por número de ficha, y grupo. </a:t>
                      </a: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[RF01]</a:t>
                      </a:r>
                      <a:endParaRPr sz="1800"/>
                    </a:p>
                  </a:txBody>
                  <a:tcPr marL="68575" marR="68575" marT="0" marB="0">
                    <a:solidFill>
                      <a:srgbClr val="D0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Requerimiento NO funcional: </a:t>
                      </a:r>
                      <a:endParaRPr sz="1800"/>
                    </a:p>
                  </a:txBody>
                  <a:tcPr marL="68575" marR="68575" marT="0" marB="0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RNF01</a:t>
                      </a:r>
                      <a:endParaRPr sz="1800"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RNF03</a:t>
                      </a:r>
                      <a:endParaRPr sz="1800"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RNF04</a:t>
                      </a:r>
                      <a:endParaRPr sz="1800"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RNF05</a:t>
                      </a:r>
                      <a:endParaRPr sz="1800"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RNF06</a:t>
                      </a:r>
                      <a:endParaRPr sz="1800"/>
                    </a:p>
                  </a:txBody>
                  <a:tcPr marL="68575" marR="68575" marT="0" marB="0"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Prioridad del requerimiento:     </a:t>
                      </a:r>
                      <a:endParaRPr sz="180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sz="1800"/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5" name="Shape 275"/>
          <p:cNvSpPr/>
          <p:nvPr/>
        </p:nvSpPr>
        <p:spPr>
          <a:xfrm>
            <a:off x="222532" y="6309240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/>
        </p:nvSpPr>
        <p:spPr>
          <a:xfrm>
            <a:off x="4510" y="386226"/>
            <a:ext cx="9075026" cy="10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None/>
            </a:pPr>
            <a:r>
              <a:rPr lang="es-CO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REQUERIMIENTOS FUNCIONALES</a:t>
            </a:r>
            <a:endParaRPr lang="en-US" sz="4000"/>
          </a:p>
        </p:txBody>
      </p:sp>
      <p:pic>
        <p:nvPicPr>
          <p:cNvPr id="281" name="Shape 281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2" name="Shape 282"/>
          <p:cNvGraphicFramePr/>
          <p:nvPr>
            <p:extLst>
              <p:ext uri="{D42A27DB-BD31-4B8C-83A1-F6EECF244321}">
                <p14:modId xmlns:p14="http://schemas.microsoft.com/office/powerpoint/2010/main" val="81644624"/>
              </p:ext>
            </p:extLst>
          </p:nvPr>
        </p:nvGraphicFramePr>
        <p:xfrm>
          <a:off x="437087" y="1856432"/>
          <a:ext cx="8269825" cy="4389120"/>
        </p:xfrm>
        <a:graphic>
          <a:graphicData uri="http://schemas.openxmlformats.org/drawingml/2006/table">
            <a:tbl>
              <a:tblPr bandRow="1" bandCol="1">
                <a:noFill/>
                <a:tableStyleId>{1BF86219-DB3C-47FE-9CDC-CB8B06FA087B}</a:tableStyleId>
              </a:tblPr>
              <a:tblGrid>
                <a:gridCol w="1866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Identificación del requerimiento: </a:t>
                      </a:r>
                      <a:endParaRPr/>
                    </a:p>
                  </a:txBody>
                  <a:tcPr marL="68575" marR="68575" marT="0" marB="0"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RF04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Requerimiento: </a:t>
                      </a:r>
                      <a:endParaRPr/>
                    </a:p>
                  </a:txBody>
                  <a:tcPr marL="68575" marR="68575" marT="0" marB="0"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Consultar aprendiz.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Características: </a:t>
                      </a:r>
                      <a:endParaRPr/>
                    </a:p>
                  </a:txBody>
                  <a:tcPr marL="68575" marR="68575" marT="0" marB="0"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ofrecerá al instructor  la opción de consultar los aprendices 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 del requerimiento:</a:t>
                      </a:r>
                      <a:r>
                        <a:rPr lang="es-CO" sz="1800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/>
                    </a:p>
                  </a:txBody>
                  <a:tcPr marL="68575" marR="68575" marT="0" marB="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instructor podrá consultar los aprendices registrados en la ficha seleccionada; ademas podra realizar un filtro de busqueda por: NIT(C.C,T.I), Nombre,apellido.</a:t>
                      </a: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[RF01][RF03]</a:t>
                      </a:r>
                      <a:endParaRPr/>
                    </a:p>
                  </a:txBody>
                  <a:tcPr marL="68575" marR="68575" marT="0" marB="0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Requerimiento NO funcional: </a:t>
                      </a:r>
                      <a:endParaRPr/>
                    </a:p>
                  </a:txBody>
                  <a:tcPr marL="68575" marR="68575" marT="0" marB="0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RNF01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RNF03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RNF04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RNF05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RNF06</a:t>
                      </a:r>
                      <a:endParaRPr/>
                    </a:p>
                  </a:txBody>
                  <a:tcPr marL="68575" marR="68575" marT="0" marB="0"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Prioridad del requerimiento:    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/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83" name="Shape 283"/>
          <p:cNvSpPr/>
          <p:nvPr/>
        </p:nvSpPr>
        <p:spPr>
          <a:xfrm>
            <a:off x="365455" y="6304032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/>
        </p:nvSpPr>
        <p:spPr>
          <a:xfrm>
            <a:off x="453081" y="2298357"/>
            <a:ext cx="6310182" cy="1927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31859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31859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31859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31859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endParaRPr sz="8000" b="1" i="0" u="none" strike="noStrike" cap="none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Shape 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8662" y="1751291"/>
            <a:ext cx="6939856" cy="209969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/>
          <p:nvPr/>
        </p:nvSpPr>
        <p:spPr>
          <a:xfrm>
            <a:off x="1284025" y="3686850"/>
            <a:ext cx="2436000" cy="20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700"/>
            </a:pPr>
            <a:r>
              <a:rPr lang="es-CO" sz="240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David </a:t>
            </a:r>
            <a:r>
              <a:rPr lang="es-CO" sz="240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Rugeles</a:t>
            </a:r>
            <a:endParaRPr lang="es-ES">
              <a:solidFill>
                <a:schemeClr val="tx1"/>
              </a:solidFill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</a:pPr>
            <a:r>
              <a:rPr lang="es-CO" sz="2400" i="0" u="none" strike="noStrike" cap="none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Jeame</a:t>
            </a:r>
            <a:r>
              <a:rPr lang="es-CO"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Suarez</a:t>
            </a:r>
            <a:endParaRPr sz="2400">
              <a:latin typeface="Calibri"/>
              <a:ea typeface="Calibri"/>
              <a:cs typeface="Calibri"/>
            </a:endParaRPr>
          </a:p>
          <a:p>
            <a:pPr>
              <a:buClr>
                <a:schemeClr val="dk1"/>
              </a:buClr>
              <a:buSzPts val="700"/>
            </a:pPr>
            <a:r>
              <a:rPr lang="es-CO" sz="2400">
                <a:solidFill>
                  <a:schemeClr val="dk1"/>
                </a:solidFill>
                <a:latin typeface="Calibri"/>
                <a:cs typeface="Calibri"/>
              </a:rPr>
              <a:t>Johanna Forero</a:t>
            </a:r>
            <a:endParaRPr lang="es-CO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</a:pPr>
            <a:r>
              <a:rPr lang="es-CO"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Laura Tovar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</a:pPr>
            <a:r>
              <a:rPr lang="es-CO"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Luis Forero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/>
        </p:nvSpPr>
        <p:spPr>
          <a:xfrm>
            <a:off x="60739" y="560200"/>
            <a:ext cx="9033459" cy="8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None/>
            </a:pPr>
            <a:r>
              <a:rPr lang="es-CO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REQUERIMIENTOS FUNCIONALES</a:t>
            </a:r>
            <a:endParaRPr lang="en-US" sz="4000">
              <a:latin typeface="Calibri"/>
              <a:ea typeface="Calibri"/>
              <a:cs typeface="Calibri"/>
            </a:endParaRPr>
          </a:p>
        </p:txBody>
      </p:sp>
      <p:pic>
        <p:nvPicPr>
          <p:cNvPr id="289" name="Shape 289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0" name="Shape 290"/>
          <p:cNvGraphicFramePr/>
          <p:nvPr>
            <p:extLst>
              <p:ext uri="{D42A27DB-BD31-4B8C-83A1-F6EECF244321}">
                <p14:modId xmlns:p14="http://schemas.microsoft.com/office/powerpoint/2010/main" val="2955965028"/>
              </p:ext>
            </p:extLst>
          </p:nvPr>
        </p:nvGraphicFramePr>
        <p:xfrm>
          <a:off x="518268" y="1888594"/>
          <a:ext cx="8134175" cy="4389120"/>
        </p:xfrm>
        <a:graphic>
          <a:graphicData uri="http://schemas.openxmlformats.org/drawingml/2006/table">
            <a:tbl>
              <a:tblPr bandRow="1" bandCol="1">
                <a:noFill/>
                <a:tableStyleId>{1BF86219-DB3C-47FE-9CDC-CB8B06FA087B}</a:tableStyleId>
              </a:tblPr>
              <a:tblGrid>
                <a:gridCol w="1835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8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Identificación del requerimiento: </a:t>
                      </a:r>
                      <a:endParaRPr/>
                    </a:p>
                  </a:txBody>
                  <a:tcPr marL="68575" marR="68575" marT="0" marB="0"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RF05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Requerimiento: </a:t>
                      </a:r>
                      <a:endParaRPr/>
                    </a:p>
                  </a:txBody>
                  <a:tcPr marL="68575" marR="68575" marT="0" marB="0"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Historial de asistencia.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Características: </a:t>
                      </a:r>
                      <a:endParaRPr/>
                    </a:p>
                  </a:txBody>
                  <a:tcPr marL="68575" marR="68575" marT="0" marB="0"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ofrecerá al instructor consultar las inasistencias que tengan acumuladas el aprendiz .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 del requerimiento:</a:t>
                      </a:r>
                      <a:r>
                        <a:rPr lang="es-CO" sz="1800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/>
                    </a:p>
                  </a:txBody>
                  <a:tcPr marL="68575" marR="68575" marT="0" marB="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instructor podrá visualizar las fallas acumuladas sin justificación,con su respectiva fecha; del aprendiz seleccionado. </a:t>
                      </a: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[RF01][RF03][RF04]</a:t>
                      </a: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/>
                    </a:p>
                  </a:txBody>
                  <a:tcPr marL="68575" marR="68575" marT="0" marB="0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Requerimiento NO funcional: </a:t>
                      </a:r>
                      <a:endParaRPr/>
                    </a:p>
                  </a:txBody>
                  <a:tcPr marL="68575" marR="68575" marT="0" marB="0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RNF01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RNF03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RNF04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RNF05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RNF06</a:t>
                      </a:r>
                      <a:endParaRPr/>
                    </a:p>
                  </a:txBody>
                  <a:tcPr marL="68575" marR="68575" marT="0" marB="0"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Prioridad del requerimiento:    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/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91" name="Shape 291"/>
          <p:cNvSpPr/>
          <p:nvPr/>
        </p:nvSpPr>
        <p:spPr>
          <a:xfrm>
            <a:off x="276005" y="6324886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/>
        </p:nvSpPr>
        <p:spPr>
          <a:xfrm>
            <a:off x="-4457" y="405269"/>
            <a:ext cx="9100457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s-CO" sz="4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Requerimientos Funcionales</a:t>
            </a:r>
            <a:endParaRPr lang="en-US" sz="4000"/>
          </a:p>
        </p:txBody>
      </p:sp>
      <p:pic>
        <p:nvPicPr>
          <p:cNvPr id="297" name="Shape 297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8" name="Shape 298"/>
          <p:cNvGraphicFramePr/>
          <p:nvPr/>
        </p:nvGraphicFramePr>
        <p:xfrm>
          <a:off x="453850" y="1222550"/>
          <a:ext cx="8420525" cy="4937760"/>
        </p:xfrm>
        <a:graphic>
          <a:graphicData uri="http://schemas.openxmlformats.org/drawingml/2006/table">
            <a:tbl>
              <a:tblPr bandRow="1" bandCol="1">
                <a:noFill/>
                <a:tableStyleId>{1BF86219-DB3C-47FE-9CDC-CB8B06FA087B}</a:tableStyleId>
              </a:tblPr>
              <a:tblGrid>
                <a:gridCol w="190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Identificación del requerimiento: </a:t>
                      </a:r>
                      <a:endParaRPr/>
                    </a:p>
                  </a:txBody>
                  <a:tcPr marL="68575" marR="68575" marT="0" marB="0"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RF06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Requerimiento: </a:t>
                      </a:r>
                      <a:endParaRPr/>
                    </a:p>
                  </a:txBody>
                  <a:tcPr marL="68575" marR="68575" marT="0" marB="0"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Modificar datos de aprendices.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Características: </a:t>
                      </a:r>
                      <a:endParaRPr/>
                    </a:p>
                  </a:txBody>
                  <a:tcPr marL="68575" marR="68575" marT="0" marB="0"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dará al instructor la opción de  modificar los datos básicos del aprendiz. 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 del requerimiento:</a:t>
                      </a:r>
                      <a:r>
                        <a:rPr lang="es-CO" sz="1800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/>
                    </a:p>
                  </a:txBody>
                  <a:tcPr marL="68575" marR="68575" marT="0" marB="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debe permitir al instructor la opción de modificar los datos básicos de aprendiz como lo son: (NIT,Nombre;apellido,E-mail etc). del aprendiz que haya seleccionado en caso de ser necesario, el sistema confirmará si se está seguro del cambio a realizar.</a:t>
                      </a: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[RF01][RF03][RF04]</a:t>
                      </a: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/>
                    </a:p>
                  </a:txBody>
                  <a:tcPr marL="68575" marR="68575" marT="0" marB="0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Requerimiento NO funcional: </a:t>
                      </a:r>
                      <a:endParaRPr/>
                    </a:p>
                  </a:txBody>
                  <a:tcPr marL="68575" marR="68575" marT="0" marB="0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RNF01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RNF02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RNF04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RNF05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RNF06</a:t>
                      </a:r>
                      <a:endParaRPr/>
                    </a:p>
                  </a:txBody>
                  <a:tcPr marL="68575" marR="68575" marT="0" marB="0"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Prioridad del requerimiento:    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/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99" name="Shape 299"/>
          <p:cNvSpPr/>
          <p:nvPr/>
        </p:nvSpPr>
        <p:spPr>
          <a:xfrm>
            <a:off x="235900" y="6261500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/>
        </p:nvSpPr>
        <p:spPr>
          <a:xfrm>
            <a:off x="-4456" y="485479"/>
            <a:ext cx="9100456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s-CO" sz="4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Requerimientos Funcionales</a:t>
            </a:r>
            <a:endParaRPr lang="en-US"/>
          </a:p>
        </p:txBody>
      </p:sp>
      <p:pic>
        <p:nvPicPr>
          <p:cNvPr id="305" name="Shape 305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6" name="Shape 306"/>
          <p:cNvGraphicFramePr/>
          <p:nvPr>
            <p:extLst>
              <p:ext uri="{D42A27DB-BD31-4B8C-83A1-F6EECF244321}">
                <p14:modId xmlns:p14="http://schemas.microsoft.com/office/powerpoint/2010/main" val="3644228954"/>
              </p:ext>
            </p:extLst>
          </p:nvPr>
        </p:nvGraphicFramePr>
        <p:xfrm>
          <a:off x="490103" y="1815236"/>
          <a:ext cx="8247200" cy="4389120"/>
        </p:xfrm>
        <a:graphic>
          <a:graphicData uri="http://schemas.openxmlformats.org/drawingml/2006/table">
            <a:tbl>
              <a:tblPr bandRow="1" bandCol="1">
                <a:noFill/>
                <a:tableStyleId>{1BF86219-DB3C-47FE-9CDC-CB8B06FA087B}</a:tableStyleId>
              </a:tblPr>
              <a:tblGrid>
                <a:gridCol w="1861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Identificación del requerimiento: 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RF07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Requerimiento: 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Modificar datos de la ficha. 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Características: 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permitirá al instructor modificar los datos de la ficha.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 del requerimiento:</a:t>
                      </a:r>
                      <a:r>
                        <a:rPr lang="es-CO" sz="1800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/>
                    </a:p>
                  </a:txBody>
                  <a:tcPr marL="68575" marR="68575" marT="0" marB="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 el caso en que haya alguna irregularidad en la ficha o la información sea actualizada; el instructor podrá modificar los datos como(número de ficha,nombre del programa,grupo).</a:t>
                      </a: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[RF01][RF03]</a:t>
                      </a:r>
                      <a:endParaRPr/>
                    </a:p>
                  </a:txBody>
                  <a:tcPr marL="68575" marR="68575" marT="0" marB="0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Requerimiento NO funcional: </a:t>
                      </a:r>
                      <a:endParaRPr/>
                    </a:p>
                  </a:txBody>
                  <a:tcPr marL="68575" marR="68575" marT="0" marB="0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RNF01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RNF02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RNF04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RNF05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RNF06</a:t>
                      </a:r>
                      <a:endParaRPr/>
                    </a:p>
                  </a:txBody>
                  <a:tcPr marL="68575" marR="68575" marT="0" marB="0"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Prioridad del requerimiento:    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/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07" name="Shape 307"/>
          <p:cNvSpPr/>
          <p:nvPr/>
        </p:nvSpPr>
        <p:spPr>
          <a:xfrm>
            <a:off x="262637" y="6315046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/>
        </p:nvSpPr>
        <p:spPr>
          <a:xfrm>
            <a:off x="-4457" y="579058"/>
            <a:ext cx="9113825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s-CO" sz="4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Requerimientos Funcionales</a:t>
            </a:r>
            <a:endParaRPr lang="en-US" sz="4000"/>
          </a:p>
        </p:txBody>
      </p:sp>
      <p:pic>
        <p:nvPicPr>
          <p:cNvPr id="313" name="Shape 313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4" name="Shape 314"/>
          <p:cNvGraphicFramePr/>
          <p:nvPr>
            <p:extLst>
              <p:ext uri="{D42A27DB-BD31-4B8C-83A1-F6EECF244321}">
                <p14:modId xmlns:p14="http://schemas.microsoft.com/office/powerpoint/2010/main" val="355149160"/>
              </p:ext>
            </p:extLst>
          </p:nvPr>
        </p:nvGraphicFramePr>
        <p:xfrm>
          <a:off x="482553" y="1906824"/>
          <a:ext cx="8116575" cy="4389120"/>
        </p:xfrm>
        <a:graphic>
          <a:graphicData uri="http://schemas.openxmlformats.org/drawingml/2006/table">
            <a:tbl>
              <a:tblPr bandRow="1" bandCol="1">
                <a:noFill/>
                <a:tableStyleId>{1BF86219-DB3C-47FE-9CDC-CB8B06FA087B}</a:tableStyleId>
              </a:tblPr>
              <a:tblGrid>
                <a:gridCol w="1860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Identificación del requerimiento: 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RF08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Requerimiento: 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Ingreso o creación de aprendices.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Características: 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permitirá cargar un archivo con los datos de los aprendices pertenecientes a la ficha.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 del requerimiento:</a:t>
                      </a:r>
                      <a:r>
                        <a:rPr lang="es-CO" sz="1800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/>
                    </a:p>
                  </a:txBody>
                  <a:tcPr marL="68575" marR="68575" marT="0" marB="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permitirá al instructor ingresar o “crear” estudiantes y relacionarlos a la ficha especificada en caso de ser necesario.</a:t>
                      </a:r>
                      <a:endParaRPr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[RF01][RF03]</a:t>
                      </a:r>
                      <a:endParaRPr/>
                    </a:p>
                  </a:txBody>
                  <a:tcPr marL="68575" marR="68575" marT="0" marB="0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Requerimiento NO funcional: </a:t>
                      </a:r>
                      <a:endParaRPr/>
                    </a:p>
                  </a:txBody>
                  <a:tcPr marL="68575" marR="68575" marT="0" marB="0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RNF01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RNF02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RNF04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RNF05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RNF06</a:t>
                      </a:r>
                      <a:endParaRPr/>
                    </a:p>
                  </a:txBody>
                  <a:tcPr marL="68575" marR="68575" marT="0" marB="0"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Prioridad del requerimiento:    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/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15" name="Shape 315"/>
          <p:cNvSpPr/>
          <p:nvPr/>
        </p:nvSpPr>
        <p:spPr>
          <a:xfrm>
            <a:off x="362525" y="6319200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/>
        </p:nvSpPr>
        <p:spPr>
          <a:xfrm>
            <a:off x="-4457" y="284953"/>
            <a:ext cx="9153931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s-CO" sz="4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Requerimientos Funcionales</a:t>
            </a:r>
            <a:endParaRPr lang="en-US" sz="4000"/>
          </a:p>
        </p:txBody>
      </p:sp>
      <p:pic>
        <p:nvPicPr>
          <p:cNvPr id="321" name="Shape 321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2" name="Shape 322"/>
          <p:cNvGraphicFramePr/>
          <p:nvPr>
            <p:extLst>
              <p:ext uri="{D42A27DB-BD31-4B8C-83A1-F6EECF244321}">
                <p14:modId xmlns:p14="http://schemas.microsoft.com/office/powerpoint/2010/main" val="465594357"/>
              </p:ext>
            </p:extLst>
          </p:nvPr>
        </p:nvGraphicFramePr>
        <p:xfrm>
          <a:off x="227263" y="1056105"/>
          <a:ext cx="8701699" cy="5212080"/>
        </p:xfrm>
        <a:graphic>
          <a:graphicData uri="http://schemas.openxmlformats.org/drawingml/2006/table">
            <a:tbl>
              <a:tblPr bandRow="1" bandCol="1">
                <a:noFill/>
                <a:tableStyleId>{1BF86219-DB3C-47FE-9CDC-CB8B06FA087B}</a:tableStyleId>
              </a:tblPr>
              <a:tblGrid>
                <a:gridCol w="19640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76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397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Identificación del requerimiento: 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RF09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97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Requerimiento: 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Deshabilitar aprendices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97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Características: 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permitirá al instructor deshabilitar los aprendices según lo requiera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586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 del requerimiento:</a:t>
                      </a:r>
                      <a:r>
                        <a:rPr lang="es-CO" sz="1800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68575" marR="68575" marT="0" marB="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le permitirá al instructor dar de baja, “</a:t>
                      </a:r>
                      <a:r>
                        <a:rPr lang="es-CO" sz="1800" u="none" strike="noStrike" cap="none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eliminar”,deshabilitar</a:t>
                      </a: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al aprendiz del listado en caso de retiro o cancelación del cupo, el instructor deberá especificar el motivo de la inhabilidad del aprendiz.(se podrá habilitar al aprendiz en el momento deseado si la excusa resulta válida)</a:t>
                      </a:r>
                      <a:endParaRPr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[RF01][RF03][RF04]</a:t>
                      </a: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68575" marR="68575" marT="0" marB="0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539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Requerimiento NO funcional: </a:t>
                      </a:r>
                      <a:endParaRPr/>
                    </a:p>
                  </a:txBody>
                  <a:tcPr marL="68575" marR="68575" marT="0" marB="0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RNF01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RNF03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RNF04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RNF05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RNF06</a:t>
                      </a:r>
                      <a:endParaRPr/>
                    </a:p>
                  </a:txBody>
                  <a:tcPr marL="68575" marR="68575" marT="0" marB="0"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397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Prioridad del requerimiento:     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/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23" name="Shape 323"/>
          <p:cNvSpPr/>
          <p:nvPr/>
        </p:nvSpPr>
        <p:spPr>
          <a:xfrm>
            <a:off x="267640" y="6305831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/>
        </p:nvSpPr>
        <p:spPr>
          <a:xfrm>
            <a:off x="-4457" y="579058"/>
            <a:ext cx="9087089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s-CO" sz="4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Requerimientos Funcionales</a:t>
            </a:r>
            <a:endParaRPr lang="en-US" sz="4000"/>
          </a:p>
        </p:txBody>
      </p:sp>
      <p:pic>
        <p:nvPicPr>
          <p:cNvPr id="329" name="Shape 329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0" name="Shape 330"/>
          <p:cNvGraphicFramePr/>
          <p:nvPr>
            <p:extLst>
              <p:ext uri="{D42A27DB-BD31-4B8C-83A1-F6EECF244321}">
                <p14:modId xmlns:p14="http://schemas.microsoft.com/office/powerpoint/2010/main" val="3412135574"/>
              </p:ext>
            </p:extLst>
          </p:nvPr>
        </p:nvGraphicFramePr>
        <p:xfrm>
          <a:off x="188166" y="1375434"/>
          <a:ext cx="8726804" cy="4937760"/>
        </p:xfrm>
        <a:graphic>
          <a:graphicData uri="http://schemas.openxmlformats.org/drawingml/2006/table">
            <a:tbl>
              <a:tblPr bandRow="1" bandCol="1">
                <a:noFill/>
                <a:tableStyleId>{1BF86219-DB3C-47FE-9CDC-CB8B06FA087B}</a:tableStyleId>
              </a:tblPr>
              <a:tblGrid>
                <a:gridCol w="19696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57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404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Identificación del requerimiento: </a:t>
                      </a:r>
                      <a:endParaRPr sz="1800"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RF10</a:t>
                      </a:r>
                      <a:endParaRPr sz="1800"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404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Requerimiento: </a:t>
                      </a:r>
                      <a:endParaRPr sz="1800"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Validar asistencia manualmente.</a:t>
                      </a:r>
                      <a:endParaRPr sz="1800"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87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Características: </a:t>
                      </a:r>
                      <a:endParaRPr sz="1800"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instructor podrá consultar un listado de una ficha específica</a:t>
                      </a:r>
                      <a:endParaRPr sz="1800"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58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 del requerimiento:</a:t>
                      </a:r>
                      <a:r>
                        <a:rPr lang="es-CO" sz="1800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800"/>
                    </a:p>
                  </a:txBody>
                  <a:tcPr marL="68575" marR="68575" marT="0" marB="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mostrará el listado de aprendices de la ficha y el grupo especificado  por orden alfabético, ahí hará el llamado a lista y un </a:t>
                      </a:r>
                      <a:r>
                        <a:rPr lang="es-CO" sz="1800" u="none" strike="noStrike" cap="none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check</a:t>
                      </a: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 en el aprendiz para validar que asistió; los aprendices que no tengan un </a:t>
                      </a:r>
                      <a:r>
                        <a:rPr lang="es-CO" sz="1800" u="none" strike="noStrike" cap="none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check</a:t>
                      </a: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en la lista el sistema marcará su inasistencia, también tendrá la opción de filtrar por: número de </a:t>
                      </a:r>
                      <a:r>
                        <a:rPr lang="es-CO" sz="1800" u="none" strike="noStrike" cap="none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identificación,nombre</a:t>
                      </a: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y apellido. </a:t>
                      </a: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[RF01][RF03]</a:t>
                      </a:r>
                      <a:endParaRPr sz="1800"/>
                    </a:p>
                  </a:txBody>
                  <a:tcPr marL="68575" marR="68575" marT="0" marB="0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58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Requerimiento NO funcional: </a:t>
                      </a:r>
                      <a:endParaRPr sz="1800"/>
                    </a:p>
                  </a:txBody>
                  <a:tcPr marL="68575" marR="68575" marT="0" marB="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RNF01</a:t>
                      </a:r>
                      <a:endParaRPr sz="1800"/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RNF02</a:t>
                      </a:r>
                      <a:endParaRPr sz="1800"/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RNF04</a:t>
                      </a:r>
                      <a:endParaRPr sz="1800"/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RNF05</a:t>
                      </a:r>
                      <a:endParaRPr sz="1800"/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RNF06</a:t>
                      </a:r>
                      <a:endParaRPr sz="1800"/>
                    </a:p>
                  </a:txBody>
                  <a:tcPr marL="68575" marR="68575" marT="0" marB="0"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4049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Prioridad del requerimiento:     </a:t>
                      </a:r>
                      <a:endParaRPr sz="180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sz="1800"/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31" name="Shape 331"/>
          <p:cNvSpPr/>
          <p:nvPr/>
        </p:nvSpPr>
        <p:spPr>
          <a:xfrm>
            <a:off x="142321" y="6306310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/>
        </p:nvSpPr>
        <p:spPr>
          <a:xfrm>
            <a:off x="-4457" y="579058"/>
            <a:ext cx="9153931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s-CO" sz="4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Requerimientos Funcionales</a:t>
            </a:r>
            <a:endParaRPr lang="en-US" sz="4000"/>
          </a:p>
        </p:txBody>
      </p:sp>
      <p:pic>
        <p:nvPicPr>
          <p:cNvPr id="337" name="Shape 337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8" name="Shape 338"/>
          <p:cNvGraphicFramePr/>
          <p:nvPr>
            <p:extLst>
              <p:ext uri="{D42A27DB-BD31-4B8C-83A1-F6EECF244321}">
                <p14:modId xmlns:p14="http://schemas.microsoft.com/office/powerpoint/2010/main" val="1094665446"/>
              </p:ext>
            </p:extLst>
          </p:nvPr>
        </p:nvGraphicFramePr>
        <p:xfrm>
          <a:off x="293096" y="1368371"/>
          <a:ext cx="8634707" cy="4937760"/>
        </p:xfrm>
        <a:graphic>
          <a:graphicData uri="http://schemas.openxmlformats.org/drawingml/2006/table">
            <a:tbl>
              <a:tblPr bandRow="1" bandCol="1">
                <a:noFill/>
                <a:tableStyleId>{1BF86219-DB3C-47FE-9CDC-CB8B06FA087B}</a:tableStyleId>
              </a:tblPr>
              <a:tblGrid>
                <a:gridCol w="194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85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940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Identificación del requerimiento: </a:t>
                      </a:r>
                      <a:endParaRPr sz="1800"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RF11</a:t>
                      </a:r>
                      <a:endParaRPr sz="1800"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40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Requerimiento: </a:t>
                      </a:r>
                      <a:endParaRPr sz="1800"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Validación automática de asistencia </a:t>
                      </a:r>
                      <a:endParaRPr sz="1800"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40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Características: </a:t>
                      </a:r>
                      <a:endParaRPr sz="1800"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instructor acedera a la ficha desde la aplicación para leer el código de barras del carnet del aprendiz.</a:t>
                      </a:r>
                      <a:endParaRPr sz="1800"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296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 del requerimiento:</a:t>
                      </a:r>
                      <a:r>
                        <a:rPr lang="es-CO" sz="1800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800"/>
                    </a:p>
                  </a:txBody>
                  <a:tcPr marL="68575" marR="68575" marT="0" marB="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contará con  una aplicación para la validación automática de asistencia; en la cual ingresará el instructor mediante un </a:t>
                      </a:r>
                      <a:r>
                        <a:rPr lang="es-CO" sz="1800" u="none" strike="noStrike" cap="none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login</a:t>
                      </a: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y seleccionará la ficha y se habilitará el lector de </a:t>
                      </a:r>
                      <a:r>
                        <a:rPr lang="es-CO" sz="1800" u="none" strike="noStrike" cap="none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codigo</a:t>
                      </a: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de barras mediante la cámara, leerá el código de barras del carnet del aprendiz y validará la asistencia.</a:t>
                      </a: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[RF01][RF03]</a:t>
                      </a:r>
                      <a:endParaRPr sz="1800"/>
                    </a:p>
                  </a:txBody>
                  <a:tcPr marL="68575" marR="68575" marT="0" marB="0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8767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Requerimiento NO funcional: </a:t>
                      </a:r>
                      <a:endParaRPr sz="1800"/>
                    </a:p>
                  </a:txBody>
                  <a:tcPr marL="68575" marR="68575" marT="0" marB="0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RNF01</a:t>
                      </a:r>
                      <a:endParaRPr sz="1800"/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RNF02</a:t>
                      </a:r>
                      <a:endParaRPr sz="1800"/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RNF04</a:t>
                      </a:r>
                      <a:endParaRPr sz="1800"/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RNF05</a:t>
                      </a:r>
                      <a:endParaRPr sz="1800"/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RNF06</a:t>
                      </a:r>
                      <a:endParaRPr sz="1800"/>
                    </a:p>
                  </a:txBody>
                  <a:tcPr marL="68575" marR="68575" marT="0" marB="0"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9409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Prioridad del requerimiento:     </a:t>
                      </a:r>
                      <a:endParaRPr sz="180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sz="1800"/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39" name="Shape 339"/>
          <p:cNvSpPr/>
          <p:nvPr/>
        </p:nvSpPr>
        <p:spPr>
          <a:xfrm>
            <a:off x="273499" y="6313478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/>
        </p:nvSpPr>
        <p:spPr>
          <a:xfrm>
            <a:off x="49017" y="579058"/>
            <a:ext cx="9046983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s-CO" sz="4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Requerimientos Funcionales</a:t>
            </a:r>
            <a:endParaRPr lang="en-US" sz="4000"/>
          </a:p>
        </p:txBody>
      </p:sp>
      <p:pic>
        <p:nvPicPr>
          <p:cNvPr id="345" name="Shape 345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46" name="Shape 346"/>
          <p:cNvGraphicFramePr/>
          <p:nvPr>
            <p:extLst>
              <p:ext uri="{D42A27DB-BD31-4B8C-83A1-F6EECF244321}">
                <p14:modId xmlns:p14="http://schemas.microsoft.com/office/powerpoint/2010/main" val="1323193738"/>
              </p:ext>
            </p:extLst>
          </p:nvPr>
        </p:nvGraphicFramePr>
        <p:xfrm>
          <a:off x="273990" y="2010311"/>
          <a:ext cx="8649460" cy="4132119"/>
        </p:xfrm>
        <a:graphic>
          <a:graphicData uri="http://schemas.openxmlformats.org/drawingml/2006/table">
            <a:tbl>
              <a:tblPr bandRow="1" bandCol="1">
                <a:noFill/>
                <a:tableStyleId>{1BF86219-DB3C-47FE-9CDC-CB8B06FA087B}</a:tableStyleId>
              </a:tblPr>
              <a:tblGrid>
                <a:gridCol w="1952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97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166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Identificación del requerimiento: 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RF12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166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Requerimiento: 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Justificaciones o excusas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5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Características: 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instructor podrá cargar las excusas o justificaciones del aprendiz 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077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 del requerimiento:</a:t>
                      </a:r>
                      <a:r>
                        <a:rPr lang="es-CO" sz="1800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68575" marR="68575" marT="0" marB="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tendrá un apartado para la carga de excusas, en donde el instructor seleccionará las fechas correspondientes a las inasistencias del aprendiz, y cambiará el estado de falla </a:t>
                      </a:r>
                      <a:r>
                        <a:rPr lang="es-CO" sz="1800" u="none" strike="noStrike" cap="none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justificado.</a:t>
                      </a:r>
                      <a:endParaRPr/>
                    </a:p>
                  </a:txBody>
                  <a:tcPr marL="68575" marR="68575" marT="0" marB="0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5898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Requerimiento NO funcional: </a:t>
                      </a:r>
                      <a:endParaRPr/>
                    </a:p>
                  </a:txBody>
                  <a:tcPr marL="68575" marR="68575" marT="0" marB="0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RNF01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RNF02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RNF04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RNF05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RNF06</a:t>
                      </a:r>
                      <a:endParaRPr/>
                    </a:p>
                  </a:txBody>
                  <a:tcPr marL="68575" marR="68575" marT="0" marB="0"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1666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Prioridad del requerimiento:     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/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47" name="Shape 347"/>
          <p:cNvSpPr/>
          <p:nvPr/>
        </p:nvSpPr>
        <p:spPr>
          <a:xfrm>
            <a:off x="249268" y="6301079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/>
        </p:nvSpPr>
        <p:spPr>
          <a:xfrm>
            <a:off x="-4457" y="579058"/>
            <a:ext cx="9100457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s-CO" sz="4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Requerimientos Funcionales</a:t>
            </a:r>
            <a:endParaRPr lang="en-US" sz="4000"/>
          </a:p>
        </p:txBody>
      </p:sp>
      <p:pic>
        <p:nvPicPr>
          <p:cNvPr id="353" name="Shape 353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4" name="Shape 354"/>
          <p:cNvGraphicFramePr/>
          <p:nvPr>
            <p:extLst>
              <p:ext uri="{D42A27DB-BD31-4B8C-83A1-F6EECF244321}">
                <p14:modId xmlns:p14="http://schemas.microsoft.com/office/powerpoint/2010/main" val="1694788502"/>
              </p:ext>
            </p:extLst>
          </p:nvPr>
        </p:nvGraphicFramePr>
        <p:xfrm>
          <a:off x="230665" y="1528576"/>
          <a:ext cx="8682722" cy="4663440"/>
        </p:xfrm>
        <a:graphic>
          <a:graphicData uri="http://schemas.openxmlformats.org/drawingml/2006/table">
            <a:tbl>
              <a:tblPr bandRow="1" bandCol="1">
                <a:noFill/>
                <a:tableStyleId>{1BF86219-DB3C-47FE-9CDC-CB8B06FA087B}</a:tableStyleId>
              </a:tblPr>
              <a:tblGrid>
                <a:gridCol w="1947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47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Identificación del requerimiento: 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RF13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Requerimiento: 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Trabajo fuera de </a:t>
                      </a:r>
                      <a:r>
                        <a:rPr lang="es-CO" sz="1800" u="none" strike="noStrike" cap="none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linea</a:t>
                      </a:r>
                      <a:endParaRPr err="1"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Características: 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permitirá mediante la aplicación móvil el llamado a lista aun sin estar conectado a internet.  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 del requerimiento:</a:t>
                      </a:r>
                      <a:r>
                        <a:rPr lang="es-CO" sz="1800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68575" marR="68575" marT="0" marB="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Mediante la aplicación móvil el instructor podrá hacer llamado a lista sin la necesidad de estar conectado a internet, la aplicación guardará la lista de asistencia,; que será registrada  guardada en el sistema al momento en el que el móvil tenga acceso a internet.</a:t>
                      </a:r>
                      <a:endParaRPr/>
                    </a:p>
                  </a:txBody>
                  <a:tcPr marL="68575" marR="68575" marT="0" marB="0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Requerimiento NO funcional: </a:t>
                      </a:r>
                      <a:endParaRPr/>
                    </a:p>
                  </a:txBody>
                  <a:tcPr marL="68575" marR="68575" marT="0" marB="0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RNF01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RNF02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RNF04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RNF05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RNF06</a:t>
                      </a:r>
                      <a:endParaRPr/>
                    </a:p>
                  </a:txBody>
                  <a:tcPr marL="68575" marR="68575" marT="0" marB="0"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970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Prioridad del requerimiento:     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/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55" name="Shape 355"/>
          <p:cNvSpPr/>
          <p:nvPr/>
        </p:nvSpPr>
        <p:spPr>
          <a:xfrm>
            <a:off x="102216" y="6311518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/>
        </p:nvSpPr>
        <p:spPr>
          <a:xfrm>
            <a:off x="205945" y="1864100"/>
            <a:ext cx="8847438" cy="981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61" name="Shape 361"/>
          <p:cNvSpPr txBox="1"/>
          <p:nvPr/>
        </p:nvSpPr>
        <p:spPr>
          <a:xfrm>
            <a:off x="-4457" y="579058"/>
            <a:ext cx="9073761" cy="576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s-CO" sz="4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Requerimientos no Funcionales</a:t>
            </a:r>
            <a:endParaRPr lang="en-US" sz="4000"/>
          </a:p>
        </p:txBody>
      </p:sp>
      <p:pic>
        <p:nvPicPr>
          <p:cNvPr id="362" name="Shape 362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3" name="Shape 363"/>
          <p:cNvGraphicFramePr/>
          <p:nvPr>
            <p:extLst>
              <p:ext uri="{D42A27DB-BD31-4B8C-83A1-F6EECF244321}">
                <p14:modId xmlns:p14="http://schemas.microsoft.com/office/powerpoint/2010/main" val="3377115475"/>
              </p:ext>
            </p:extLst>
          </p:nvPr>
        </p:nvGraphicFramePr>
        <p:xfrm>
          <a:off x="280736" y="2112210"/>
          <a:ext cx="8596748" cy="4115663"/>
        </p:xfrm>
        <a:graphic>
          <a:graphicData uri="http://schemas.openxmlformats.org/drawingml/2006/table">
            <a:tbl>
              <a:tblPr bandRow="1" bandCol="1">
                <a:noFill/>
                <a:tableStyleId>{1BF86219-DB3C-47FE-9CDC-CB8B06FA087B}</a:tableStyleId>
              </a:tblPr>
              <a:tblGrid>
                <a:gridCol w="1940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64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173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Identificación del requerimiento: 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RNF01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958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Requerimiento: 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Interfaz del sistema.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958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Características: 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presentará una interfaz de usuario sencilla para que sea de fácil manejo a los usuarios del sistema.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958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 del requerimiento:</a:t>
                      </a:r>
                      <a:r>
                        <a:rPr lang="es-CO" sz="1800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68575" marR="68575" marT="0" marB="0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debe tener una interfaz de uso intuitiva y sencilla.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9588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Prioridad del requerimiento:     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	</a:t>
                      </a:r>
                      <a:endParaRPr/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64" name="Shape 364"/>
          <p:cNvSpPr/>
          <p:nvPr/>
        </p:nvSpPr>
        <p:spPr>
          <a:xfrm>
            <a:off x="295658" y="6320542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/>
        </p:nvSpPr>
        <p:spPr>
          <a:xfrm>
            <a:off x="826649" y="2091325"/>
            <a:ext cx="7634652" cy="4298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241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s-CO" sz="2000" i="0" strike="noStrike" cap="none">
                <a:latin typeface="Calibri"/>
                <a:ea typeface="Calibri"/>
                <a:cs typeface="Calibri"/>
                <a:sym typeface="Calibri"/>
                <a:hlinkClick r:id="rId3"/>
              </a:rPr>
              <a:t>Objetivo general</a:t>
            </a:r>
            <a:endParaRPr lang="en-US" sz="2000">
              <a:latin typeface="Calibri"/>
              <a:ea typeface="Calibri"/>
              <a:cs typeface="Calibri"/>
            </a:endParaRPr>
          </a:p>
          <a:p>
            <a:pPr marL="457200" marR="0" lvl="0" indent="-241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s-CO" sz="2000" i="0" strike="noStrike" cap="none">
                <a:latin typeface="Calibri"/>
                <a:ea typeface="Calibri"/>
                <a:cs typeface="Calibri"/>
                <a:sym typeface="Calibri"/>
                <a:hlinkClick r:id="rId4"/>
              </a:rPr>
              <a:t>Objetivos específicos</a:t>
            </a:r>
            <a:endParaRPr sz="2000">
              <a:latin typeface="Calibri"/>
              <a:ea typeface="Calibri"/>
              <a:cs typeface="Calibri"/>
            </a:endParaRPr>
          </a:p>
          <a:p>
            <a:pPr marL="457200" marR="0" lvl="0" indent="-241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s-CO" sz="2000" i="0" strike="noStrike" cap="none">
                <a:latin typeface="Calibri"/>
                <a:ea typeface="Calibri"/>
                <a:cs typeface="Calibri"/>
                <a:sym typeface="Calibri"/>
                <a:hlinkClick r:id="rId5"/>
              </a:rPr>
              <a:t>Planteamiento del problema</a:t>
            </a:r>
            <a:endParaRPr sz="2000">
              <a:latin typeface="Calibri"/>
              <a:ea typeface="Calibri"/>
              <a:cs typeface="Calibri"/>
            </a:endParaRPr>
          </a:p>
          <a:p>
            <a:pPr marL="457200" marR="0" lvl="0" indent="-241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s-CO" sz="2000" i="0" strike="noStrike" cap="none">
                <a:latin typeface="Calibri"/>
                <a:ea typeface="Calibri"/>
                <a:cs typeface="Calibri"/>
                <a:sym typeface="Calibri"/>
                <a:hlinkClick r:id="rId6"/>
              </a:rPr>
              <a:t>Alcance del proyecto</a:t>
            </a:r>
            <a:endParaRPr sz="2000">
              <a:latin typeface="Calibri"/>
              <a:ea typeface="Calibri"/>
              <a:cs typeface="Calibri"/>
            </a:endParaRPr>
          </a:p>
          <a:p>
            <a:pPr marL="457200" marR="0" lvl="0" indent="-241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s-CO" sz="2000" i="0" strike="noStrike" cap="none">
                <a:latin typeface="Calibri"/>
                <a:ea typeface="Calibri"/>
                <a:cs typeface="Calibri"/>
                <a:sym typeface="Calibri"/>
                <a:hlinkClick r:id="rId7"/>
              </a:rPr>
              <a:t>Justificación</a:t>
            </a:r>
            <a:endParaRPr sz="2000">
              <a:latin typeface="Calibri"/>
              <a:ea typeface="Calibri"/>
              <a:cs typeface="Calibri"/>
            </a:endParaRPr>
          </a:p>
          <a:p>
            <a:pPr marL="457200" marR="0" lvl="0" indent="-241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s-CO" sz="2000" i="0" strike="noStrike" cap="none">
                <a:latin typeface="Calibri"/>
                <a:ea typeface="Calibri"/>
                <a:cs typeface="Calibri"/>
                <a:sym typeface="Calibri"/>
                <a:hlinkClick r:id="rId8"/>
              </a:rPr>
              <a:t>Técnicas del levantamiento de información</a:t>
            </a:r>
            <a:endParaRPr sz="2000">
              <a:latin typeface="Calibri"/>
              <a:ea typeface="Calibri"/>
              <a:cs typeface="Calibri"/>
            </a:endParaRPr>
          </a:p>
          <a:p>
            <a:pPr marL="457200" marR="0" lvl="0" indent="-241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s-CO" sz="2000" i="0" strike="noStrike" cap="none">
                <a:latin typeface="Calibri"/>
                <a:ea typeface="Calibri"/>
                <a:cs typeface="Calibri"/>
                <a:sym typeface="Calibri"/>
                <a:hlinkClick r:id="rId9"/>
              </a:rPr>
              <a:t>Mapa de procesos-BPMN o diagrama de flujo de proceso</a:t>
            </a:r>
            <a:endParaRPr sz="2000">
              <a:latin typeface="Calibri"/>
              <a:ea typeface="Calibri"/>
              <a:cs typeface="Calibri"/>
            </a:endParaRPr>
          </a:p>
          <a:p>
            <a:pPr marL="457200" marR="0" lvl="0" indent="-241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s-CO" sz="2000" i="0" strike="noStrike" cap="none">
                <a:latin typeface="Calibri"/>
                <a:ea typeface="Calibri"/>
                <a:cs typeface="Calibri"/>
                <a:sym typeface="Calibri"/>
                <a:hlinkClick r:id="rId10"/>
              </a:rPr>
              <a:t>Hardware, software con el que cuenta el cliente. (Inventario)</a:t>
            </a:r>
            <a:endParaRPr sz="2000">
              <a:latin typeface="Calibri"/>
              <a:ea typeface="Calibri"/>
              <a:cs typeface="Calibri"/>
            </a:endParaRPr>
          </a:p>
          <a:p>
            <a:pPr marL="457200" marR="0" lvl="0" indent="-241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s-CO" sz="2000" i="0" strike="noStrike" cap="none">
                <a:latin typeface="Calibri"/>
                <a:ea typeface="Calibri"/>
                <a:cs typeface="Calibri"/>
                <a:sym typeface="Calibri"/>
                <a:hlinkClick r:id="rId11"/>
              </a:rPr>
              <a:t>(Requerimientos funcionales-Requerimientos No funcionales)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Shape 149"/>
          <p:cNvSpPr txBox="1"/>
          <p:nvPr/>
        </p:nvSpPr>
        <p:spPr>
          <a:xfrm>
            <a:off x="458673" y="155586"/>
            <a:ext cx="5123151" cy="12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1" algn="ctr">
              <a:buClr>
                <a:schemeClr val="lt1"/>
              </a:buClr>
              <a:buSzPts val="4800"/>
            </a:pPr>
            <a:r>
              <a:rPr lang="es-CO" sz="4800" b="1">
                <a:solidFill>
                  <a:schemeClr val="lt1"/>
                </a:solidFill>
              </a:rPr>
              <a:t>              </a:t>
            </a:r>
            <a:r>
              <a:rPr lang="es-CO"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CO" sz="4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ÍNDICE</a:t>
            </a:r>
            <a:endParaRPr lang="en-US" sz="4000"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/>
        </p:nvSpPr>
        <p:spPr>
          <a:xfrm>
            <a:off x="205945" y="1864100"/>
            <a:ext cx="8847300" cy="9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70" name="Shape 370"/>
          <p:cNvSpPr txBox="1"/>
          <p:nvPr/>
        </p:nvSpPr>
        <p:spPr>
          <a:xfrm>
            <a:off x="-4457" y="579058"/>
            <a:ext cx="9153931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s-CO" sz="4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Requerimientos no Funcionales</a:t>
            </a:r>
            <a:endParaRPr lang="en-US" sz="4000"/>
          </a:p>
        </p:txBody>
      </p:sp>
      <p:pic>
        <p:nvPicPr>
          <p:cNvPr id="371" name="Shape 371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72" name="Shape 372"/>
          <p:cNvGraphicFramePr/>
          <p:nvPr>
            <p:extLst>
              <p:ext uri="{D42A27DB-BD31-4B8C-83A1-F6EECF244321}">
                <p14:modId xmlns:p14="http://schemas.microsoft.com/office/powerpoint/2010/main" val="2400328942"/>
              </p:ext>
            </p:extLst>
          </p:nvPr>
        </p:nvGraphicFramePr>
        <p:xfrm>
          <a:off x="253999" y="2192420"/>
          <a:ext cx="8622004" cy="3956972"/>
        </p:xfrm>
        <a:graphic>
          <a:graphicData uri="http://schemas.openxmlformats.org/drawingml/2006/table">
            <a:tbl>
              <a:tblPr bandRow="1" bandCol="1">
                <a:noFill/>
                <a:tableStyleId>{1BF86219-DB3C-47FE-9CDC-CB8B06FA087B}</a:tableStyleId>
              </a:tblPr>
              <a:tblGrid>
                <a:gridCol w="1946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5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184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Identificación del requerimiento: 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RNF02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184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Requerimiento: 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Ayuda en el uso del sistema.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572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Características: 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 interfaz del usuario deberá de presentar un sistema de ayuda para que los mismos usuarios del sistema se les facilite el trabajo en cuanto al manejo del sistema. 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572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 del requerimiento:</a:t>
                      </a:r>
                      <a:r>
                        <a:rPr lang="es-CO" sz="1800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68575" marR="68575" marT="0" marB="0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 interfaz debe estar complementada con un buen sistema de ayuda (la administración puede recaer en personal con poca experiencia en el uso de aplicaciones informáticas).</a:t>
                      </a:r>
                      <a:endParaRPr/>
                    </a:p>
                  </a:txBody>
                  <a:tcPr marL="68575" marR="68575" marT="0" marB="0"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1842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Prioridad del requerimiento:     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	</a:t>
                      </a:r>
                      <a:endParaRPr/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73" name="Shape 373"/>
          <p:cNvSpPr/>
          <p:nvPr/>
        </p:nvSpPr>
        <p:spPr>
          <a:xfrm>
            <a:off x="260130" y="6313477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/>
        </p:nvSpPr>
        <p:spPr>
          <a:xfrm>
            <a:off x="205945" y="1864100"/>
            <a:ext cx="8847300" cy="9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79" name="Shape 379"/>
          <p:cNvSpPr txBox="1"/>
          <p:nvPr/>
        </p:nvSpPr>
        <p:spPr>
          <a:xfrm>
            <a:off x="-4457" y="579058"/>
            <a:ext cx="907372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s-CO" sz="4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Requerimientos no Funcionales</a:t>
            </a:r>
            <a:endParaRPr lang="en-US" sz="4000"/>
          </a:p>
        </p:txBody>
      </p:sp>
      <p:pic>
        <p:nvPicPr>
          <p:cNvPr id="380" name="Shape 380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1" name="Shape 381"/>
          <p:cNvGraphicFramePr/>
          <p:nvPr>
            <p:extLst>
              <p:ext uri="{D42A27DB-BD31-4B8C-83A1-F6EECF244321}">
                <p14:modId xmlns:p14="http://schemas.microsoft.com/office/powerpoint/2010/main" val="2685070155"/>
              </p:ext>
            </p:extLst>
          </p:nvPr>
        </p:nvGraphicFramePr>
        <p:xfrm>
          <a:off x="200526" y="1871578"/>
          <a:ext cx="8709344" cy="4167016"/>
        </p:xfrm>
        <a:graphic>
          <a:graphicData uri="http://schemas.openxmlformats.org/drawingml/2006/table">
            <a:tbl>
              <a:tblPr bandRow="1" bandCol="1">
                <a:noFill/>
                <a:tableStyleId>{1BF86219-DB3C-47FE-9CDC-CB8B06FA087B}</a:tableStyleId>
              </a:tblPr>
              <a:tblGrid>
                <a:gridCol w="19657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3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47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Identificación del requerimiento: 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RNF03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7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Requerimiento: 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Soporte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9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Características: 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deberá de tener un manual de instalación y manual de usuario para facilitar el aprendizaje respecto al uso del sistema y un apartado de contacto para soporte.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369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 del requerimiento:</a:t>
                      </a:r>
                      <a:r>
                        <a:rPr lang="es-CO" sz="1800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68575" marR="68575" marT="0" marB="0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debe disponer de una documentación fácilmente actualizable que permita realizar operaciones de mantenimiento con el menor esfuerzo posible y comunicarse con soporte al cliente cuando lo requiera.</a:t>
                      </a:r>
                      <a:endParaRPr/>
                    </a:p>
                  </a:txBody>
                  <a:tcPr marL="68575" marR="68575" marT="0" marB="0"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4708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Prioridad del requerimiento:     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	</a:t>
                      </a:r>
                      <a:endParaRPr/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82" name="Shape 382"/>
          <p:cNvSpPr/>
          <p:nvPr/>
        </p:nvSpPr>
        <p:spPr>
          <a:xfrm>
            <a:off x="206657" y="6313477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/>
        </p:nvSpPr>
        <p:spPr>
          <a:xfrm>
            <a:off x="-4457" y="579058"/>
            <a:ext cx="9113825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s-CO" sz="4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Requerimientos no Funcionales</a:t>
            </a:r>
            <a:endParaRPr lang="en-US"/>
          </a:p>
        </p:txBody>
      </p:sp>
      <p:pic>
        <p:nvPicPr>
          <p:cNvPr id="388" name="Shape 388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9" name="Shape 389"/>
          <p:cNvGraphicFramePr/>
          <p:nvPr>
            <p:extLst>
              <p:ext uri="{D42A27DB-BD31-4B8C-83A1-F6EECF244321}">
                <p14:modId xmlns:p14="http://schemas.microsoft.com/office/powerpoint/2010/main" val="744547758"/>
              </p:ext>
            </p:extLst>
          </p:nvPr>
        </p:nvGraphicFramePr>
        <p:xfrm>
          <a:off x="281527" y="2824308"/>
          <a:ext cx="8420525" cy="2468880"/>
        </p:xfrm>
        <a:graphic>
          <a:graphicData uri="http://schemas.openxmlformats.org/drawingml/2006/table">
            <a:tbl>
              <a:tblPr bandRow="1" bandCol="1">
                <a:noFill/>
                <a:tableStyleId>{1BF86219-DB3C-47FE-9CDC-CB8B06FA087B}</a:tableStyleId>
              </a:tblPr>
              <a:tblGrid>
                <a:gridCol w="190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Identificación del requerimiento: 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RNF04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Requerimiento: 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Velocidad 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Características: 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debe ser ágil y rápido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 del requerimiento:</a:t>
                      </a:r>
                      <a:r>
                        <a:rPr lang="es-CO" sz="1800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/>
                    </a:p>
                  </a:txBody>
                  <a:tcPr marL="68575" marR="68575" marT="0" marB="0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 interfaz de usuario debe ajustarse a las características necesarias para que el sistema sea fluido y rapido de usar.</a:t>
                      </a:r>
                      <a:endParaRPr/>
                    </a:p>
                  </a:txBody>
                  <a:tcPr marL="68575" marR="68575" marT="0" marB="0"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Prioridad del requerimiento:    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	</a:t>
                      </a:r>
                      <a:endParaRPr/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90" name="Shape 390"/>
          <p:cNvSpPr/>
          <p:nvPr/>
        </p:nvSpPr>
        <p:spPr>
          <a:xfrm>
            <a:off x="326972" y="6313477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/>
        </p:nvSpPr>
        <p:spPr>
          <a:xfrm>
            <a:off x="205945" y="1864100"/>
            <a:ext cx="8847300" cy="9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96" name="Shape 396"/>
          <p:cNvSpPr txBox="1"/>
          <p:nvPr/>
        </p:nvSpPr>
        <p:spPr>
          <a:xfrm>
            <a:off x="-4457" y="579058"/>
            <a:ext cx="9113825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s-CO" sz="4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Requerimientos no Funcionales</a:t>
            </a:r>
            <a:endParaRPr lang="en-US"/>
          </a:p>
        </p:txBody>
      </p:sp>
      <p:pic>
        <p:nvPicPr>
          <p:cNvPr id="397" name="Shape 397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8" name="Shape 398"/>
          <p:cNvGraphicFramePr/>
          <p:nvPr>
            <p:extLst>
              <p:ext uri="{D42A27DB-BD31-4B8C-83A1-F6EECF244321}">
                <p14:modId xmlns:p14="http://schemas.microsoft.com/office/powerpoint/2010/main" val="1862370601"/>
              </p:ext>
            </p:extLst>
          </p:nvPr>
        </p:nvGraphicFramePr>
        <p:xfrm>
          <a:off x="319915" y="2265153"/>
          <a:ext cx="8405475" cy="3566160"/>
        </p:xfrm>
        <a:graphic>
          <a:graphicData uri="http://schemas.openxmlformats.org/drawingml/2006/table">
            <a:tbl>
              <a:tblPr bandRow="1" bandCol="1">
                <a:noFill/>
                <a:tableStyleId>{1BF86219-DB3C-47FE-9CDC-CB8B06FA087B}</a:tableStyleId>
              </a:tblPr>
              <a:tblGrid>
                <a:gridCol w="1897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08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Identificación del requerimiento: 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RNF06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Requerimiento: 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Confiabilidad continúa del sistema.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Características: 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tendrá que estar en funcionamiento las 24 horas los 7 días de la semana. Ya que es una página web diseñada para la carga de datos y comunicación entre usuarios.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 del requerimiento:</a:t>
                      </a:r>
                      <a:r>
                        <a:rPr lang="es-CO" sz="1800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/>
                    </a:p>
                  </a:txBody>
                  <a:tcPr marL="68575" marR="68575" marT="0" marB="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 disponibilidad del sistema debe ser continua con un nivel de servicio para los usuarios de 7 días por 24 horas, garantizando un esquema adecuado que permita contar con un plan de contingencia a posibles fallas en cualquiera de sus componentes.</a:t>
                      </a:r>
                      <a:endParaRPr/>
                    </a:p>
                  </a:txBody>
                  <a:tcPr marL="68575" marR="68575" marT="0" marB="0"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Prioridad del requerimiento:    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	</a:t>
                      </a:r>
                      <a:endParaRPr/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99" name="Shape 399"/>
          <p:cNvSpPr/>
          <p:nvPr/>
        </p:nvSpPr>
        <p:spPr>
          <a:xfrm>
            <a:off x="340341" y="6313477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/>
        </p:nvSpPr>
        <p:spPr>
          <a:xfrm>
            <a:off x="205945" y="1864100"/>
            <a:ext cx="8847300" cy="9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05" name="Shape 405"/>
          <p:cNvSpPr txBox="1"/>
          <p:nvPr/>
        </p:nvSpPr>
        <p:spPr>
          <a:xfrm>
            <a:off x="-4457" y="579058"/>
            <a:ext cx="9153931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s-CO" sz="4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Requerimientos no Funcionales</a:t>
            </a:r>
            <a:endParaRPr lang="en-US"/>
          </a:p>
        </p:txBody>
      </p:sp>
      <p:pic>
        <p:nvPicPr>
          <p:cNvPr id="406" name="Shape 406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7" name="Shape 407"/>
          <p:cNvGraphicFramePr/>
          <p:nvPr>
            <p:extLst>
              <p:ext uri="{D42A27DB-BD31-4B8C-83A1-F6EECF244321}">
                <p14:modId xmlns:p14="http://schemas.microsoft.com/office/powerpoint/2010/main" val="2827306439"/>
              </p:ext>
            </p:extLst>
          </p:nvPr>
        </p:nvGraphicFramePr>
        <p:xfrm>
          <a:off x="503582" y="2743295"/>
          <a:ext cx="8171825" cy="3017520"/>
        </p:xfrm>
        <a:graphic>
          <a:graphicData uri="http://schemas.openxmlformats.org/drawingml/2006/table">
            <a:tbl>
              <a:tblPr bandRow="1" bandCol="1">
                <a:noFill/>
                <a:tableStyleId>{1BF86219-DB3C-47FE-9CDC-CB8B06FA087B}</a:tableStyleId>
              </a:tblPr>
              <a:tblGrid>
                <a:gridCol w="184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Identificación del requerimiento: 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RNF07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Requerimiento: 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Seguridad en información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Características: 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garantizará a los usuarios una seguridad en cuanto a la información que se procede en el sistema. 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 del requerimiento:</a:t>
                      </a:r>
                      <a:r>
                        <a:rPr lang="es-CO" sz="1800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/>
                    </a:p>
                  </a:txBody>
                  <a:tcPr marL="68575" marR="68575" marT="0" marB="0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Garantizar la seguridad del sistema con respecto a la información y datos que se manejan tales sean documentos, archivos y contraseñas.</a:t>
                      </a:r>
                      <a:endParaRPr/>
                    </a:p>
                  </a:txBody>
                  <a:tcPr marL="68575" marR="68575" marT="0" marB="0"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Prioridad del requerimiento:    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	</a:t>
                      </a:r>
                      <a:endParaRPr/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08" name="Shape 408"/>
          <p:cNvSpPr/>
          <p:nvPr/>
        </p:nvSpPr>
        <p:spPr>
          <a:xfrm>
            <a:off x="447288" y="6313477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INDICE</a:t>
            </a:r>
            <a:endParaRPr>
              <a:hlinkClick r:id="rId4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20CAFD-FC47-4BF6-B3D5-DBF8FC6BDC46}"/>
              </a:ext>
            </a:extLst>
          </p:cNvPr>
          <p:cNvSpPr txBox="1"/>
          <p:nvPr/>
        </p:nvSpPr>
        <p:spPr>
          <a:xfrm>
            <a:off x="41018" y="529937"/>
            <a:ext cx="9041000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err="1">
                <a:solidFill>
                  <a:srgbClr val="FFFFFF"/>
                </a:solidFill>
                <a:latin typeface="Calibri"/>
                <a:cs typeface="Calibri"/>
              </a:rPr>
              <a:t>Diagrama</a:t>
            </a:r>
            <a:r>
              <a:rPr lang="en-US" sz="4000">
                <a:solidFill>
                  <a:srgbClr val="FFFFFF"/>
                </a:solidFill>
                <a:latin typeface="Calibri"/>
                <a:cs typeface="Calibri"/>
              </a:rPr>
              <a:t> de </a:t>
            </a:r>
            <a:r>
              <a:rPr lang="en-US" sz="4000" err="1">
                <a:solidFill>
                  <a:srgbClr val="FFFFFF"/>
                </a:solidFill>
                <a:latin typeface="Calibri"/>
                <a:cs typeface="Calibri"/>
              </a:rPr>
              <a:t>Casos</a:t>
            </a:r>
            <a:r>
              <a:rPr lang="en-US" sz="4000">
                <a:solidFill>
                  <a:srgbClr val="FFFFFF"/>
                </a:solidFill>
                <a:latin typeface="Calibri"/>
                <a:cs typeface="Calibri"/>
              </a:rPr>
              <a:t> de </a:t>
            </a:r>
            <a:r>
              <a:rPr lang="en-US" sz="4000" err="1">
                <a:solidFill>
                  <a:srgbClr val="FFFFFF"/>
                </a:solidFill>
                <a:latin typeface="Calibri"/>
                <a:cs typeface="Calibri"/>
              </a:rPr>
              <a:t>Uso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7CE90AFD-4371-4240-8285-4D00E0D15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82" y="1961542"/>
            <a:ext cx="7998503" cy="4359787"/>
          </a:xfrm>
          <a:prstGeom prst="rect">
            <a:avLst/>
          </a:prstGeom>
        </p:spPr>
      </p:pic>
      <p:sp>
        <p:nvSpPr>
          <p:cNvPr id="2" name="Shape 408">
            <a:extLst>
              <a:ext uri="{FF2B5EF4-FFF2-40B4-BE49-F238E27FC236}">
                <a16:creationId xmlns:a16="http://schemas.microsoft.com/office/drawing/2014/main" id="{91C44CB4-FF6A-47B3-82F7-8E1D30C4D185}"/>
              </a:ext>
            </a:extLst>
          </p:cNvPr>
          <p:cNvSpPr/>
          <p:nvPr/>
        </p:nvSpPr>
        <p:spPr>
          <a:xfrm>
            <a:off x="447288" y="6313477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INDICE</a:t>
            </a:r>
            <a:endParaRPr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27155678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773724D-531E-4991-A611-3ADC94C3EA26}"/>
              </a:ext>
            </a:extLst>
          </p:cNvPr>
          <p:cNvSpPr txBox="1"/>
          <p:nvPr/>
        </p:nvSpPr>
        <p:spPr>
          <a:xfrm>
            <a:off x="772065" y="331071"/>
            <a:ext cx="7658099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err="1">
                <a:solidFill>
                  <a:srgbClr val="FFFFFF"/>
                </a:solidFill>
                <a:latin typeface="Calibri"/>
                <a:cs typeface="Calibri"/>
              </a:rPr>
              <a:t>Casos</a:t>
            </a:r>
            <a:r>
              <a:rPr lang="en-US" sz="4000">
                <a:solidFill>
                  <a:srgbClr val="FFFFFF"/>
                </a:solidFill>
                <a:latin typeface="Calibri"/>
                <a:cs typeface="Calibri"/>
              </a:rPr>
              <a:t> de </a:t>
            </a:r>
            <a:r>
              <a:rPr lang="en-US" sz="4000" err="1">
                <a:solidFill>
                  <a:srgbClr val="FFFFFF"/>
                </a:solidFill>
                <a:latin typeface="Calibri"/>
                <a:cs typeface="Calibri"/>
              </a:rPr>
              <a:t>Uso</a:t>
            </a:r>
            <a:r>
              <a:rPr lang="en-US" sz="4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4000" err="1">
                <a:solidFill>
                  <a:srgbClr val="FFFFFF"/>
                </a:solidFill>
                <a:latin typeface="Calibri"/>
                <a:cs typeface="Calibri"/>
              </a:rPr>
              <a:t>Extendido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22B6999-B5C7-4B23-A5F9-DAD6347501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723470"/>
              </p:ext>
            </p:extLst>
          </p:nvPr>
        </p:nvGraphicFramePr>
        <p:xfrm>
          <a:off x="373811" y="1667773"/>
          <a:ext cx="8534042" cy="4591127"/>
        </p:xfrm>
        <a:graphic>
          <a:graphicData uri="http://schemas.openxmlformats.org/drawingml/2006/table">
            <a:tbl>
              <a:tblPr firstRow="1" bandRow="1">
                <a:tableStyleId>{1BF86219-DB3C-47FE-9CDC-CB8B06FA087B}</a:tableStyleId>
              </a:tblPr>
              <a:tblGrid>
                <a:gridCol w="1631903">
                  <a:extLst>
                    <a:ext uri="{9D8B030D-6E8A-4147-A177-3AD203B41FA5}">
                      <a16:colId xmlns:a16="http://schemas.microsoft.com/office/drawing/2014/main" val="2769365882"/>
                    </a:ext>
                  </a:extLst>
                </a:gridCol>
                <a:gridCol w="4020552">
                  <a:extLst>
                    <a:ext uri="{9D8B030D-6E8A-4147-A177-3AD203B41FA5}">
                      <a16:colId xmlns:a16="http://schemas.microsoft.com/office/drawing/2014/main" val="3258320585"/>
                    </a:ext>
                  </a:extLst>
                </a:gridCol>
                <a:gridCol w="2881587">
                  <a:extLst>
                    <a:ext uri="{9D8B030D-6E8A-4147-A177-3AD203B41FA5}">
                      <a16:colId xmlns:a16="http://schemas.microsoft.com/office/drawing/2014/main" val="165687517"/>
                    </a:ext>
                  </a:extLst>
                </a:gridCol>
              </a:tblGrid>
              <a:tr h="5077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Caso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Uso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2514600" algn="r"/>
                        </a:tabLst>
                      </a:pPr>
                      <a:r>
                        <a:rPr lang="en-US" sz="1800">
                          <a:effectLst/>
                          <a:latin typeface="Calibri"/>
                        </a:rPr>
                        <a:t>Crear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Tipo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</a:rPr>
                        <a:t>Identificador</a:t>
                      </a:r>
                      <a:r>
                        <a:rPr lang="en-US" sz="1800">
                          <a:effectLst/>
                        </a:rPr>
                        <a:t>: 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5274243"/>
                  </a:ext>
                </a:extLst>
              </a:tr>
              <a:tr h="26493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Actores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Administradores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466311"/>
                  </a:ext>
                </a:extLst>
              </a:tr>
              <a:tr h="26493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Tipo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Primario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902497"/>
                  </a:ext>
                </a:extLst>
              </a:tr>
              <a:tr h="26493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Referencias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N/A.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305761"/>
                  </a:ext>
                </a:extLst>
              </a:tr>
              <a:tr h="5077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Precondición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usuario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debe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tener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permiso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sobre</a:t>
                      </a:r>
                      <a:r>
                        <a:rPr lang="en-US" sz="1800">
                          <a:effectLst/>
                          <a:latin typeface="Calibri"/>
                        </a:rPr>
                        <a:t> la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pantalla</a:t>
                      </a:r>
                      <a:r>
                        <a:rPr lang="en-US" sz="1800">
                          <a:effectLst/>
                          <a:latin typeface="Calibri"/>
                        </a:rPr>
                        <a:t>.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tipo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crear</a:t>
                      </a:r>
                      <a:r>
                        <a:rPr lang="en-US" sz="1800">
                          <a:effectLst/>
                          <a:latin typeface="Calibri"/>
                        </a:rPr>
                        <a:t> no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debe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existir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la base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datos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093474"/>
                  </a:ext>
                </a:extLst>
              </a:tr>
              <a:tr h="75064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Pos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condición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sistema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debe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permitir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crear</a:t>
                      </a:r>
                      <a:r>
                        <a:rPr lang="en-US" sz="18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tipo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siempre</a:t>
                      </a:r>
                      <a:r>
                        <a:rPr lang="en-US" sz="1800">
                          <a:effectLst/>
                          <a:latin typeface="Calibri"/>
                        </a:rPr>
                        <a:t> y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cuando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los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datos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que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ingrese</a:t>
                      </a:r>
                      <a:r>
                        <a:rPr lang="en-US" sz="1800">
                          <a:effectLst/>
                          <a:latin typeface="Calibri"/>
                        </a:rPr>
                        <a:t> no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estén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ya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registrado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la base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datos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SENASISTENCIA.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463853"/>
                  </a:ext>
                </a:extLst>
              </a:tr>
              <a:tr h="75064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Descripción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sistema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SENASISTENCIA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permitirá</a:t>
                      </a:r>
                      <a:r>
                        <a:rPr lang="en-US" sz="1800">
                          <a:effectLst/>
                          <a:latin typeface="Calibri"/>
                        </a:rPr>
                        <a:t> la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creación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los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diferentes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tipos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existentes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legalmente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según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la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necesidad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la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entidad</a:t>
                      </a:r>
                      <a:r>
                        <a:rPr lang="en-US" sz="1800"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518719"/>
                  </a:ext>
                </a:extLst>
              </a:tr>
              <a:tr h="101558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Resumen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Una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vez</a:t>
                      </a:r>
                      <a:r>
                        <a:rPr lang="en-US" sz="18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usuario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ingrese</a:t>
                      </a:r>
                      <a:r>
                        <a:rPr lang="en-US" sz="1800">
                          <a:effectLst/>
                          <a:latin typeface="Calibri"/>
                        </a:rPr>
                        <a:t> la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url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sistema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SENASISTENCIA y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realice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su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debido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logueo</a:t>
                      </a:r>
                      <a:r>
                        <a:rPr lang="en-US" sz="1800">
                          <a:effectLst/>
                          <a:latin typeface="Calibri"/>
                        </a:rPr>
                        <a:t>,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podrá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ingresar</a:t>
                      </a:r>
                      <a:r>
                        <a:rPr lang="en-US" sz="1800">
                          <a:effectLst/>
                          <a:latin typeface="Calibri"/>
                        </a:rPr>
                        <a:t> a la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pantalla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Creación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tipo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y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ella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creará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los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diferentes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necesarios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para la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creación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usuario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y/o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aprendices</a:t>
                      </a:r>
                      <a:r>
                        <a:rPr lang="en-US" sz="1800"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96219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ECA8CFC-38BD-477E-8079-3CA08A6780B2}"/>
              </a:ext>
            </a:extLst>
          </p:cNvPr>
          <p:cNvSpPr txBox="1"/>
          <p:nvPr/>
        </p:nvSpPr>
        <p:spPr>
          <a:xfrm>
            <a:off x="409931" y="1119592"/>
            <a:ext cx="6150633" cy="61555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err="1">
                <a:solidFill>
                  <a:srgbClr val="FFFFFF"/>
                </a:solidFill>
                <a:latin typeface="Calibri"/>
                <a:cs typeface="Calibri"/>
              </a:rPr>
              <a:t>Caso</a:t>
            </a:r>
            <a:r>
              <a:rPr lang="en-US" sz="2000" b="1">
                <a:solidFill>
                  <a:srgbClr val="FFFFFF"/>
                </a:solidFill>
                <a:latin typeface="Calibri"/>
                <a:cs typeface="Calibri"/>
              </a:rPr>
              <a:t> de </a:t>
            </a:r>
            <a:r>
              <a:rPr lang="en-US" sz="2000" b="1" err="1">
                <a:solidFill>
                  <a:srgbClr val="FFFFFF"/>
                </a:solidFill>
                <a:latin typeface="Calibri"/>
                <a:cs typeface="Calibri"/>
              </a:rPr>
              <a:t>Uso</a:t>
            </a:r>
            <a:r>
              <a:rPr lang="en-US" sz="2000" b="1">
                <a:solidFill>
                  <a:srgbClr val="FFFFFF"/>
                </a:solidFill>
                <a:latin typeface="Calibri"/>
                <a:cs typeface="Calibri"/>
              </a:rPr>
              <a:t> 01 Crear </a:t>
            </a:r>
            <a:r>
              <a:rPr lang="en-US" sz="2000" b="1" err="1">
                <a:solidFill>
                  <a:srgbClr val="FFFFFF"/>
                </a:solidFill>
                <a:latin typeface="Calibri"/>
                <a:cs typeface="Calibri"/>
              </a:rPr>
              <a:t>Tipo</a:t>
            </a:r>
            <a:r>
              <a:rPr lang="en-US" sz="2000" b="1">
                <a:solidFill>
                  <a:srgbClr val="FFFFFF"/>
                </a:solidFill>
                <a:latin typeface="Calibri"/>
                <a:cs typeface="Calibri"/>
              </a:rPr>
              <a:t> de </a:t>
            </a:r>
            <a:r>
              <a:rPr lang="en-US" sz="2000" b="1" err="1">
                <a:solidFill>
                  <a:srgbClr val="FFFFFF"/>
                </a:solidFill>
                <a:latin typeface="Calibri"/>
                <a:cs typeface="Calibri"/>
              </a:rPr>
              <a:t>Documento</a:t>
            </a:r>
            <a:endParaRPr lang="en-US" sz="2000">
              <a:solidFill>
                <a:srgbClr val="FFFFFF"/>
              </a:solidFill>
              <a:latin typeface="Calibri"/>
              <a:cs typeface="Calibri"/>
            </a:endParaRPr>
          </a:p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Shape 408">
            <a:extLst>
              <a:ext uri="{FF2B5EF4-FFF2-40B4-BE49-F238E27FC236}">
                <a16:creationId xmlns:a16="http://schemas.microsoft.com/office/drawing/2014/main" id="{40D9CCC2-2771-4067-ADD3-2A617A670C42}"/>
              </a:ext>
            </a:extLst>
          </p:cNvPr>
          <p:cNvSpPr/>
          <p:nvPr/>
        </p:nvSpPr>
        <p:spPr>
          <a:xfrm>
            <a:off x="139814" y="6313475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INDICE</a:t>
            </a:r>
            <a:endParaRPr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13945580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92E87D-6BFD-4C65-9B5E-B5F2045610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384021"/>
              </p:ext>
            </p:extLst>
          </p:nvPr>
        </p:nvGraphicFramePr>
        <p:xfrm>
          <a:off x="377846" y="1868804"/>
          <a:ext cx="8322814" cy="4389594"/>
        </p:xfrm>
        <a:graphic>
          <a:graphicData uri="http://schemas.openxmlformats.org/drawingml/2006/table">
            <a:tbl>
              <a:tblPr firstRow="1" bandRow="1">
                <a:tableStyleId>{1BF86219-DB3C-47FE-9CDC-CB8B06FA087B}</a:tableStyleId>
              </a:tblPr>
              <a:tblGrid>
                <a:gridCol w="1068948">
                  <a:extLst>
                    <a:ext uri="{9D8B030D-6E8A-4147-A177-3AD203B41FA5}">
                      <a16:colId xmlns:a16="http://schemas.microsoft.com/office/drawing/2014/main" val="2680330787"/>
                    </a:ext>
                  </a:extLst>
                </a:gridCol>
                <a:gridCol w="1196473">
                  <a:extLst>
                    <a:ext uri="{9D8B030D-6E8A-4147-A177-3AD203B41FA5}">
                      <a16:colId xmlns:a16="http://schemas.microsoft.com/office/drawing/2014/main" val="1986312141"/>
                    </a:ext>
                  </a:extLst>
                </a:gridCol>
                <a:gridCol w="6057393">
                  <a:extLst>
                    <a:ext uri="{9D8B030D-6E8A-4147-A177-3AD203B41FA5}">
                      <a16:colId xmlns:a16="http://schemas.microsoft.com/office/drawing/2014/main" val="1059839006"/>
                    </a:ext>
                  </a:extLst>
                </a:gridCol>
              </a:tblGrid>
              <a:tr h="27455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Nro</a:t>
                      </a:r>
                      <a:r>
                        <a:rPr lang="en-US" sz="1800"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Ejecutor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Paso o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Actividad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24450994"/>
                  </a:ext>
                </a:extLst>
              </a:tr>
              <a:tr h="27455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usuario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Ingresara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al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sistema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SENASISTENCIA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8680462"/>
                  </a:ext>
                </a:extLst>
              </a:tr>
              <a:tr h="52623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Sistema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Cargará</a:t>
                      </a:r>
                      <a:r>
                        <a:rPr lang="en-US" sz="1800">
                          <a:effectLst/>
                          <a:latin typeface="Calibri"/>
                        </a:rPr>
                        <a:t> y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mostrará</a:t>
                      </a:r>
                      <a:r>
                        <a:rPr lang="en-US" sz="1800">
                          <a:effectLst/>
                          <a:latin typeface="Calibri"/>
                        </a:rPr>
                        <a:t> las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opciones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ingreso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a las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pantallas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a las que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tiene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permiso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acceso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9069311"/>
                  </a:ext>
                </a:extLst>
              </a:tr>
              <a:tr h="77791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usuario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Ingresara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a la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pantalla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creación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Tipo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ubicado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menú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configuración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y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opción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configuración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sistema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seleccionara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la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rama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tipo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</a:t>
                      </a:r>
                      <a:r>
                        <a:rPr lang="en-US" sz="1800"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73266803"/>
                  </a:ext>
                </a:extLst>
              </a:tr>
              <a:tr h="231086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sistema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Desplegará</a:t>
                      </a:r>
                      <a:r>
                        <a:rPr lang="en-US" sz="1800">
                          <a:effectLst/>
                          <a:latin typeface="Calibri"/>
                        </a:rPr>
                        <a:t> la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pantalla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con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los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campos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: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Nombre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tipo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</a:t>
                      </a:r>
                      <a:endParaRPr lang="en-US" sz="1800">
                        <a:effectLst/>
                        <a:latin typeface="Calibri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Estado del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</a:t>
                      </a:r>
                      <a:endParaRPr lang="en-US" sz="1800">
                        <a:effectLst/>
                        <a:latin typeface="Calibri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Fecha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creación</a:t>
                      </a:r>
                      <a:endParaRPr lang="en-US" sz="1800">
                        <a:effectLst/>
                        <a:latin typeface="Calibri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Fecha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inactivación</a:t>
                      </a:r>
                      <a:endParaRPr lang="en-US" sz="1800">
                        <a:effectLst/>
                        <a:latin typeface="Calibri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Todos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los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campos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serán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obligatorios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excepción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del campo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fecha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inactivación</a:t>
                      </a:r>
                      <a:endParaRPr lang="en-US" sz="1800">
                        <a:effectLst/>
                        <a:latin typeface="Calibri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Botòn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“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Guardar</a:t>
                      </a:r>
                      <a:r>
                        <a:rPr lang="en-US" sz="1800">
                          <a:effectLst/>
                          <a:latin typeface="Calibri"/>
                        </a:rPr>
                        <a:t>”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Botòn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“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Cancelar</a:t>
                      </a:r>
                      <a:r>
                        <a:rPr lang="en-US" sz="1800">
                          <a:effectLst/>
                          <a:latin typeface="Calibri"/>
                        </a:rPr>
                        <a:t>”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725053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BCE465B-0FC3-4050-B651-93392BE375A4}"/>
              </a:ext>
            </a:extLst>
          </p:cNvPr>
          <p:cNvSpPr txBox="1"/>
          <p:nvPr/>
        </p:nvSpPr>
        <p:spPr>
          <a:xfrm>
            <a:off x="656314" y="1204470"/>
            <a:ext cx="4572000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err="1">
                <a:solidFill>
                  <a:srgbClr val="FFFFFF"/>
                </a:solidFill>
                <a:latin typeface="Calibri"/>
                <a:cs typeface="Calibri"/>
              </a:rPr>
              <a:t>Caso</a:t>
            </a:r>
            <a:r>
              <a:rPr lang="en-US" sz="2000" b="1">
                <a:solidFill>
                  <a:srgbClr val="FFFFFF"/>
                </a:solidFill>
                <a:latin typeface="Calibri"/>
                <a:cs typeface="Calibri"/>
              </a:rPr>
              <a:t> normal</a:t>
            </a:r>
            <a:r>
              <a:rPr lang="en-US" sz="2000">
                <a:solidFill>
                  <a:srgbClr val="FFFFFF"/>
                </a:solidFill>
                <a:latin typeface="Calibri"/>
                <a:cs typeface="Calibri"/>
              </a:rPr>
              <a:t>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A40E62-83D8-4945-8519-CCFAA4FEB241}"/>
              </a:ext>
            </a:extLst>
          </p:cNvPr>
          <p:cNvSpPr txBox="1"/>
          <p:nvPr/>
        </p:nvSpPr>
        <p:spPr>
          <a:xfrm>
            <a:off x="445699" y="252789"/>
            <a:ext cx="8195094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err="1">
                <a:solidFill>
                  <a:srgbClr val="FFFFFF"/>
                </a:solidFill>
                <a:latin typeface="Calibri"/>
                <a:cs typeface="Calibri"/>
              </a:rPr>
              <a:t>Casos</a:t>
            </a:r>
            <a:r>
              <a:rPr lang="en-US" sz="4000">
                <a:solidFill>
                  <a:srgbClr val="FFFFFF"/>
                </a:solidFill>
                <a:latin typeface="Calibri"/>
                <a:cs typeface="Calibri"/>
              </a:rPr>
              <a:t> de </a:t>
            </a:r>
            <a:r>
              <a:rPr lang="en-US" sz="4000" err="1">
                <a:solidFill>
                  <a:srgbClr val="FFFFFF"/>
                </a:solidFill>
                <a:latin typeface="Calibri"/>
                <a:cs typeface="Calibri"/>
              </a:rPr>
              <a:t>Uso</a:t>
            </a:r>
            <a:r>
              <a:rPr lang="en-US" sz="4000">
                <a:solidFill>
                  <a:srgbClr val="FFFFFF"/>
                </a:solidFill>
                <a:latin typeface="Calibri"/>
                <a:cs typeface="Calibri"/>
              </a:rPr>
              <a:t> </a:t>
            </a:r>
            <a:r>
              <a:rPr lang="en-US" sz="4000" err="1">
                <a:solidFill>
                  <a:srgbClr val="FFFFFF"/>
                </a:solidFill>
                <a:latin typeface="Calibri"/>
                <a:cs typeface="Calibri"/>
              </a:rPr>
              <a:t>Extendido</a:t>
            </a:r>
            <a:r>
              <a:rPr lang="en-US" sz="4000"/>
              <a:t>​</a:t>
            </a:r>
          </a:p>
        </p:txBody>
      </p:sp>
      <p:sp>
        <p:nvSpPr>
          <p:cNvPr id="2" name="Shape 408">
            <a:extLst>
              <a:ext uri="{FF2B5EF4-FFF2-40B4-BE49-F238E27FC236}">
                <a16:creationId xmlns:a16="http://schemas.microsoft.com/office/drawing/2014/main" id="{416D4ADE-5CE2-4390-8235-CA8ABA7C38FB}"/>
              </a:ext>
            </a:extLst>
          </p:cNvPr>
          <p:cNvSpPr/>
          <p:nvPr/>
        </p:nvSpPr>
        <p:spPr>
          <a:xfrm>
            <a:off x="447288" y="6313477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INDICE</a:t>
            </a:r>
            <a:endParaRPr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42718623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C4B8703-31F5-4D3B-8E1B-C84FF3FB96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678349"/>
              </p:ext>
            </p:extLst>
          </p:nvPr>
        </p:nvGraphicFramePr>
        <p:xfrm>
          <a:off x="470417" y="1768920"/>
          <a:ext cx="8295488" cy="4399810"/>
        </p:xfrm>
        <a:graphic>
          <a:graphicData uri="http://schemas.openxmlformats.org/drawingml/2006/table">
            <a:tbl>
              <a:tblPr firstRow="1" bandRow="1">
                <a:tableStyleId>{1BF86219-DB3C-47FE-9CDC-CB8B06FA087B}</a:tableStyleId>
              </a:tblPr>
              <a:tblGrid>
                <a:gridCol w="1065439">
                  <a:extLst>
                    <a:ext uri="{9D8B030D-6E8A-4147-A177-3AD203B41FA5}">
                      <a16:colId xmlns:a16="http://schemas.microsoft.com/office/drawing/2014/main" val="3381196185"/>
                    </a:ext>
                  </a:extLst>
                </a:gridCol>
                <a:gridCol w="1192545">
                  <a:extLst>
                    <a:ext uri="{9D8B030D-6E8A-4147-A177-3AD203B41FA5}">
                      <a16:colId xmlns:a16="http://schemas.microsoft.com/office/drawing/2014/main" val="3020083835"/>
                    </a:ext>
                  </a:extLst>
                </a:gridCol>
                <a:gridCol w="6037504">
                  <a:extLst>
                    <a:ext uri="{9D8B030D-6E8A-4147-A177-3AD203B41FA5}">
                      <a16:colId xmlns:a16="http://schemas.microsoft.com/office/drawing/2014/main" val="463446767"/>
                    </a:ext>
                  </a:extLst>
                </a:gridCol>
              </a:tblGrid>
              <a:tr h="52251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usuario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Completará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los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campos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obligatorios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y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hará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clic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botón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“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Guardar</a:t>
                      </a:r>
                      <a:r>
                        <a:rPr lang="en-US" sz="1800">
                          <a:effectLst/>
                          <a:latin typeface="Calibri"/>
                        </a:rPr>
                        <a:t>”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8435041"/>
                  </a:ext>
                </a:extLst>
              </a:tr>
              <a:tr h="52251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sistema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Mostrará</a:t>
                      </a:r>
                      <a:r>
                        <a:rPr lang="en-US" sz="18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mensaje</a:t>
                      </a:r>
                      <a:r>
                        <a:rPr lang="en-US" sz="1800">
                          <a:effectLst/>
                          <a:latin typeface="Calibri"/>
                        </a:rPr>
                        <a:t> “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Tipo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creado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correctamente</a:t>
                      </a:r>
                      <a:r>
                        <a:rPr lang="en-US" sz="1800">
                          <a:effectLst/>
                          <a:latin typeface="Calibri"/>
                        </a:rPr>
                        <a:t>”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822855"/>
                  </a:ext>
                </a:extLst>
              </a:tr>
              <a:tr h="28501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usuario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cerrará</a:t>
                      </a:r>
                      <a:r>
                        <a:rPr lang="en-US" sz="18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mensaje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19005418"/>
                  </a:ext>
                </a:extLst>
              </a:tr>
              <a:tr h="209007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sistema</a:t>
                      </a:r>
                      <a:r>
                        <a:rPr lang="en-US" sz="1800"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Limpiará</a:t>
                      </a:r>
                      <a:r>
                        <a:rPr lang="en-US" sz="18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formulario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para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poder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seguir</a:t>
                      </a:r>
                      <a:r>
                        <a:rPr lang="en-US" sz="1800">
                          <a:effectLst/>
                          <a:latin typeface="Calibri"/>
                        </a:rPr>
                        <a:t> con 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registro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tipo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y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mostrará</a:t>
                      </a:r>
                      <a:r>
                        <a:rPr lang="en-US" sz="18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tipo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la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tabla</a:t>
                      </a:r>
                      <a:r>
                        <a:rPr lang="en-US" sz="1800">
                          <a:effectLst/>
                          <a:latin typeface="Calibri"/>
                        </a:rPr>
                        <a:t>(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grilla</a:t>
                      </a:r>
                      <a:r>
                        <a:rPr lang="en-US" sz="1800">
                          <a:effectLst/>
                          <a:latin typeface="Calibri"/>
                        </a:rPr>
                        <a:t>) la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cual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tendrá</a:t>
                      </a:r>
                      <a:r>
                        <a:rPr lang="en-US" sz="1800">
                          <a:effectLst/>
                          <a:latin typeface="Calibri"/>
                        </a:rPr>
                        <a:t> las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columnas</a:t>
                      </a:r>
                      <a:r>
                        <a:rPr lang="en-US" sz="1800">
                          <a:effectLst/>
                          <a:latin typeface="Calibri"/>
                        </a:rPr>
                        <a:t>: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Acción</a:t>
                      </a:r>
                      <a:endParaRPr lang="en-US" sz="1800">
                        <a:effectLst/>
                        <a:latin typeface="Calibri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Nombre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tipo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</a:t>
                      </a:r>
                      <a:endParaRPr lang="en-US" sz="1800">
                        <a:effectLst/>
                        <a:latin typeface="Calibri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Estado del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</a:t>
                      </a:r>
                      <a:endParaRPr lang="en-US" sz="1800">
                        <a:effectLst/>
                        <a:latin typeface="Calibri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Fecha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creación</a:t>
                      </a:r>
                      <a:endParaRPr lang="en-US" sz="1800">
                        <a:effectLst/>
                        <a:latin typeface="Calibri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Fecha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inactivación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5658242"/>
                  </a:ext>
                </a:extLst>
              </a:tr>
              <a:tr h="79169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sistema</a:t>
                      </a:r>
                      <a:endParaRPr lang="en-US" sz="1800">
                        <a:effectLst/>
                        <a:latin typeface="Calibri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Al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crear</a:t>
                      </a:r>
                      <a:r>
                        <a:rPr lang="en-US" sz="18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tipo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</a:t>
                      </a:r>
                      <a:r>
                        <a:rPr lang="en-US" sz="1800">
                          <a:effectLst/>
                          <a:latin typeface="Calibri"/>
                        </a:rPr>
                        <a:t>,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este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dato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se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visualizará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la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pantalla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Creación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usuarios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y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creación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aprendices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el campo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tipo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</a:t>
                      </a:r>
                      <a:r>
                        <a:rPr lang="en-US" sz="1800"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15536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4CF70C5-6E4E-4606-834A-A1536D172766}"/>
              </a:ext>
            </a:extLst>
          </p:cNvPr>
          <p:cNvSpPr txBox="1"/>
          <p:nvPr/>
        </p:nvSpPr>
        <p:spPr>
          <a:xfrm>
            <a:off x="546340" y="411192"/>
            <a:ext cx="8180716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err="1">
                <a:solidFill>
                  <a:srgbClr val="FFFFFF"/>
                </a:solidFill>
                <a:latin typeface="Calibri"/>
              </a:rPr>
              <a:t>Casos</a:t>
            </a:r>
            <a:r>
              <a:rPr lang="en-US" sz="4000">
                <a:solidFill>
                  <a:srgbClr val="FFFFFF"/>
                </a:solidFill>
                <a:latin typeface="Calibri"/>
              </a:rPr>
              <a:t> de </a:t>
            </a:r>
            <a:r>
              <a:rPr lang="en-US" sz="4000" err="1">
                <a:solidFill>
                  <a:srgbClr val="FFFFFF"/>
                </a:solidFill>
                <a:latin typeface="Calibri"/>
              </a:rPr>
              <a:t>Uso</a:t>
            </a:r>
            <a:r>
              <a:rPr lang="en-US" sz="4000">
                <a:solidFill>
                  <a:srgbClr val="FFFFFF"/>
                </a:solidFill>
                <a:latin typeface="Calibri"/>
              </a:rPr>
              <a:t> </a:t>
            </a:r>
            <a:r>
              <a:rPr lang="en-US" sz="4000" err="1">
                <a:solidFill>
                  <a:srgbClr val="FFFFFF"/>
                </a:solidFill>
                <a:latin typeface="Calibri"/>
              </a:rPr>
              <a:t>Extendido</a:t>
            </a:r>
            <a:r>
              <a:rPr lang="en-US" sz="4000">
                <a:latin typeface="Calibri"/>
                <a:cs typeface="Calibri"/>
              </a:rPr>
              <a:t>​</a:t>
            </a:r>
            <a:endParaRPr lang="en-US" sz="4000"/>
          </a:p>
        </p:txBody>
      </p:sp>
      <p:sp>
        <p:nvSpPr>
          <p:cNvPr id="2" name="Shape 408">
            <a:extLst>
              <a:ext uri="{FF2B5EF4-FFF2-40B4-BE49-F238E27FC236}">
                <a16:creationId xmlns:a16="http://schemas.microsoft.com/office/drawing/2014/main" id="{50DF7DA5-5707-4004-B6F3-C5971C6F4A48}"/>
              </a:ext>
            </a:extLst>
          </p:cNvPr>
          <p:cNvSpPr/>
          <p:nvPr/>
        </p:nvSpPr>
        <p:spPr>
          <a:xfrm>
            <a:off x="447288" y="6313477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INDICE</a:t>
            </a:r>
            <a:endParaRPr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15932420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E11E543-C351-4ADF-B7CE-4A95596E76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339474"/>
              </p:ext>
            </p:extLst>
          </p:nvPr>
        </p:nvGraphicFramePr>
        <p:xfrm>
          <a:off x="373811" y="2058737"/>
          <a:ext cx="8339952" cy="4152430"/>
        </p:xfrm>
        <a:graphic>
          <a:graphicData uri="http://schemas.openxmlformats.org/drawingml/2006/table">
            <a:tbl>
              <a:tblPr firstRow="1" bandRow="1">
                <a:tableStyleId>{1BF86219-DB3C-47FE-9CDC-CB8B06FA087B}</a:tableStyleId>
              </a:tblPr>
              <a:tblGrid>
                <a:gridCol w="1068693">
                  <a:extLst>
                    <a:ext uri="{9D8B030D-6E8A-4147-A177-3AD203B41FA5}">
                      <a16:colId xmlns:a16="http://schemas.microsoft.com/office/drawing/2014/main" val="861341180"/>
                    </a:ext>
                  </a:extLst>
                </a:gridCol>
                <a:gridCol w="7271259">
                  <a:extLst>
                    <a:ext uri="{9D8B030D-6E8A-4147-A177-3AD203B41FA5}">
                      <a16:colId xmlns:a16="http://schemas.microsoft.com/office/drawing/2014/main" val="1080713232"/>
                    </a:ext>
                  </a:extLst>
                </a:gridCol>
              </a:tblGrid>
              <a:tr h="33282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Nro</a:t>
                      </a:r>
                      <a:r>
                        <a:rPr lang="en-US" sz="1800"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Descripción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acciones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alternas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966266"/>
                  </a:ext>
                </a:extLst>
              </a:tr>
              <a:tr h="64980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effectLst/>
                          <a:latin typeface="Calibri"/>
                        </a:rPr>
                        <a:t>Si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algún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campo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obligatorio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no se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encuentra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diligenciado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sistema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mostrarà</a:t>
                      </a:r>
                      <a:r>
                        <a:rPr lang="en-US" sz="18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mensaje</a:t>
                      </a:r>
                      <a:r>
                        <a:rPr lang="en-US" sz="1800">
                          <a:effectLst/>
                          <a:latin typeface="Calibri"/>
                        </a:rPr>
                        <a:t> “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Faltan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campos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por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diligenciar</a:t>
                      </a:r>
                      <a:r>
                        <a:rPr lang="en-US" sz="1800">
                          <a:effectLst/>
                          <a:latin typeface="Calibri"/>
                        </a:rPr>
                        <a:t>”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4190845"/>
                  </a:ext>
                </a:extLst>
              </a:tr>
              <a:tr h="9509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effectLst/>
                          <a:latin typeface="Calibri"/>
                        </a:rPr>
                        <a:t>Si 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tipo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ya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existe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la base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datos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SENASISTENCIA se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mostrará</a:t>
                      </a:r>
                      <a:r>
                        <a:rPr lang="en-US" sz="18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mensaje</a:t>
                      </a:r>
                      <a:r>
                        <a:rPr lang="en-US" sz="1800">
                          <a:effectLst/>
                          <a:latin typeface="Calibri"/>
                        </a:rPr>
                        <a:t> “El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ya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existe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por</a:t>
                      </a:r>
                      <a:r>
                        <a:rPr lang="en-US" sz="1800">
                          <a:effectLst/>
                          <a:latin typeface="Calibri"/>
                        </a:rPr>
                        <a:t> favor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corrija</a:t>
                      </a:r>
                      <a:r>
                        <a:rPr lang="en-US" sz="1800">
                          <a:effectLst/>
                          <a:latin typeface="Calibri"/>
                        </a:rPr>
                        <a:t>”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6723800"/>
                  </a:ext>
                </a:extLst>
              </a:tr>
              <a:tr h="221885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effectLst/>
                          <a:latin typeface="Calibri"/>
                        </a:rPr>
                        <a:t>Si se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hace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clic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botón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“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Cancelar</a:t>
                      </a:r>
                      <a:r>
                        <a:rPr lang="en-US" sz="1800">
                          <a:effectLst/>
                          <a:latin typeface="Calibri"/>
                        </a:rPr>
                        <a:t>” se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mostrará</a:t>
                      </a:r>
                      <a:r>
                        <a:rPr lang="en-US" sz="18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mensaje</a:t>
                      </a:r>
                      <a:r>
                        <a:rPr lang="en-US" sz="1800">
                          <a:effectLst/>
                          <a:latin typeface="Calibri"/>
                        </a:rPr>
                        <a:t> “¿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Está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seguro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cancelar</a:t>
                      </a:r>
                      <a:r>
                        <a:rPr lang="en-US" sz="1800">
                          <a:effectLst/>
                          <a:latin typeface="Calibri"/>
                        </a:rPr>
                        <a:t> la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creación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tipo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</a:t>
                      </a:r>
                      <a:r>
                        <a:rPr lang="en-US" sz="1800">
                          <a:effectLst/>
                          <a:latin typeface="Calibri"/>
                        </a:rPr>
                        <a:t>? con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los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botones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SÍ y NO,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si</a:t>
                      </a:r>
                      <a:r>
                        <a:rPr lang="en-US" sz="1800">
                          <a:effectLst/>
                          <a:latin typeface="Calibri"/>
                        </a:rPr>
                        <a:t> se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selecciona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la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opción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SI,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direccionará</a:t>
                      </a:r>
                      <a:r>
                        <a:rPr lang="en-US" sz="1800">
                          <a:effectLst/>
                          <a:latin typeface="Calibri"/>
                        </a:rPr>
                        <a:t> al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usuario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a la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pantalla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creación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tipo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con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los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campos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vacíos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,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si</a:t>
                      </a:r>
                      <a:r>
                        <a:rPr lang="en-US" sz="1800">
                          <a:effectLst/>
                          <a:latin typeface="Calibri"/>
                        </a:rPr>
                        <a:t> se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selecciona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NO, se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cerrará</a:t>
                      </a:r>
                      <a:r>
                        <a:rPr lang="en-US" sz="18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mensaje</a:t>
                      </a:r>
                      <a:r>
                        <a:rPr lang="en-US" sz="1800">
                          <a:effectLst/>
                          <a:latin typeface="Calibri"/>
                        </a:rPr>
                        <a:t> y se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visualizarán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los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campos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diligenciados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hasta 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momento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por</a:t>
                      </a:r>
                      <a:r>
                        <a:rPr lang="en-US" sz="18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usuario</a:t>
                      </a:r>
                      <a:r>
                        <a:rPr lang="en-US" sz="1800"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284665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FA25B82-3378-40FC-800F-AD0DCCC4E8E3}"/>
              </a:ext>
            </a:extLst>
          </p:cNvPr>
          <p:cNvSpPr txBox="1"/>
          <p:nvPr/>
        </p:nvSpPr>
        <p:spPr>
          <a:xfrm>
            <a:off x="531962" y="1187570"/>
            <a:ext cx="4572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/>
              <a:t> </a:t>
            </a:r>
            <a:r>
              <a:rPr lang="en-US" sz="1800" b="1" err="1">
                <a:solidFill>
                  <a:srgbClr val="FFFFFF"/>
                </a:solidFill>
              </a:rPr>
              <a:t>Caso</a:t>
            </a:r>
            <a:r>
              <a:rPr lang="en-US" sz="1800" b="1">
                <a:solidFill>
                  <a:srgbClr val="FFFFFF"/>
                </a:solidFill>
              </a:rPr>
              <a:t> </a:t>
            </a:r>
            <a:r>
              <a:rPr lang="en-US" sz="1800" b="1" err="1">
                <a:solidFill>
                  <a:srgbClr val="FFFFFF"/>
                </a:solidFill>
              </a:rPr>
              <a:t>alterno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441018-93A1-4B6E-BD4E-953DD9CAC82A}"/>
              </a:ext>
            </a:extLst>
          </p:cNvPr>
          <p:cNvSpPr txBox="1"/>
          <p:nvPr/>
        </p:nvSpPr>
        <p:spPr>
          <a:xfrm>
            <a:off x="531963" y="267419"/>
            <a:ext cx="8252603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err="1">
                <a:solidFill>
                  <a:srgbClr val="FFFFFF"/>
                </a:solidFill>
                <a:latin typeface="Calibri"/>
              </a:rPr>
              <a:t>Casos</a:t>
            </a:r>
            <a:r>
              <a:rPr lang="en-US" sz="4000">
                <a:solidFill>
                  <a:srgbClr val="FFFFFF"/>
                </a:solidFill>
                <a:latin typeface="Calibri"/>
              </a:rPr>
              <a:t> de </a:t>
            </a:r>
            <a:r>
              <a:rPr lang="en-US" sz="4000" err="1">
                <a:solidFill>
                  <a:srgbClr val="FFFFFF"/>
                </a:solidFill>
                <a:latin typeface="Calibri"/>
              </a:rPr>
              <a:t>Uso</a:t>
            </a:r>
            <a:r>
              <a:rPr lang="en-US" sz="4000">
                <a:solidFill>
                  <a:srgbClr val="FFFFFF"/>
                </a:solidFill>
                <a:latin typeface="Calibri"/>
              </a:rPr>
              <a:t> </a:t>
            </a:r>
            <a:r>
              <a:rPr lang="en-US" sz="4000" err="1">
                <a:solidFill>
                  <a:srgbClr val="FFFFFF"/>
                </a:solidFill>
                <a:latin typeface="Calibri"/>
              </a:rPr>
              <a:t>Extendido</a:t>
            </a:r>
            <a:r>
              <a:rPr lang="en-US" sz="4000"/>
              <a:t>​​</a:t>
            </a:r>
            <a:endParaRPr lang="en-US"/>
          </a:p>
        </p:txBody>
      </p:sp>
      <p:sp>
        <p:nvSpPr>
          <p:cNvPr id="2" name="Shape 408">
            <a:extLst>
              <a:ext uri="{FF2B5EF4-FFF2-40B4-BE49-F238E27FC236}">
                <a16:creationId xmlns:a16="http://schemas.microsoft.com/office/drawing/2014/main" id="{7F3B20C4-DAF9-46D9-8357-CFA0535708E8}"/>
              </a:ext>
            </a:extLst>
          </p:cNvPr>
          <p:cNvSpPr/>
          <p:nvPr/>
        </p:nvSpPr>
        <p:spPr>
          <a:xfrm>
            <a:off x="447288" y="6313477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INDICE</a:t>
            </a:r>
            <a:endParaRPr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1509795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/>
        </p:nvSpPr>
        <p:spPr>
          <a:xfrm>
            <a:off x="2644749" y="258022"/>
            <a:ext cx="3419700" cy="1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ÍNDICE</a:t>
            </a:r>
            <a:endParaRPr lang="en-US" sz="4000">
              <a:latin typeface="Calibri"/>
              <a:ea typeface="Calibri"/>
              <a:cs typeface="Calibri"/>
            </a:endParaRPr>
          </a:p>
        </p:txBody>
      </p:sp>
      <p:sp>
        <p:nvSpPr>
          <p:cNvPr id="156" name="Shape 156"/>
          <p:cNvSpPr txBox="1"/>
          <p:nvPr/>
        </p:nvSpPr>
        <p:spPr>
          <a:xfrm>
            <a:off x="1323686" y="2765282"/>
            <a:ext cx="7404300" cy="3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s-CO" sz="2000" i="0" strike="noStrike" cap="none">
                <a:latin typeface="Calibri"/>
                <a:ea typeface="Calibri"/>
                <a:cs typeface="Calibri"/>
                <a:sym typeface="Calibri"/>
                <a:hlinkClick r:id="rId3"/>
              </a:rPr>
              <a:t>Diagrama de Casos de Uso</a:t>
            </a:r>
            <a:endParaRPr sz="2000">
              <a:latin typeface="Calibri"/>
              <a:ea typeface="Calibri"/>
              <a:cs typeface="Calibri"/>
            </a:endParaRPr>
          </a:p>
          <a:p>
            <a:pPr marL="457200" marR="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s-CO" sz="2000" i="0" strike="noStrike" cap="none">
                <a:latin typeface="Calibri"/>
                <a:ea typeface="Calibri"/>
                <a:cs typeface="Calibri"/>
                <a:sym typeface="Calibri"/>
                <a:hlinkClick r:id="rId4"/>
              </a:rPr>
              <a:t>Formato Casos de Uso Extendido</a:t>
            </a:r>
            <a:endParaRPr sz="2000">
              <a:latin typeface="Calibri"/>
              <a:ea typeface="Calibri"/>
              <a:cs typeface="Calibri"/>
            </a:endParaRPr>
          </a:p>
          <a:p>
            <a:pPr marL="457200" marR="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s-CO" sz="2000" i="0" strike="noStrike" cap="none">
                <a:latin typeface="Calibri"/>
                <a:ea typeface="Calibri"/>
                <a:cs typeface="Calibri"/>
                <a:sym typeface="Calibri"/>
                <a:hlinkClick r:id="rId5"/>
              </a:rPr>
              <a:t>Normalización del MER</a:t>
            </a:r>
            <a:endParaRPr sz="2000">
              <a:latin typeface="Calibri"/>
              <a:ea typeface="Calibri"/>
              <a:cs typeface="Calibri"/>
            </a:endParaRPr>
          </a:p>
          <a:p>
            <a:pPr marL="457200" marR="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s-CO" sz="2000" i="0" strike="noStrike" cap="none">
                <a:latin typeface="Calibri"/>
                <a:ea typeface="Calibri"/>
                <a:cs typeface="Calibri"/>
                <a:sym typeface="Calibri"/>
                <a:hlinkClick r:id="rId6"/>
              </a:rPr>
              <a:t>Diccionario de datos</a:t>
            </a:r>
            <a:endParaRPr sz="2000">
              <a:latin typeface="Calibri"/>
              <a:ea typeface="Calibri"/>
              <a:cs typeface="Calibri"/>
            </a:endParaRPr>
          </a:p>
          <a:p>
            <a:pPr marL="457200" marR="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s-CO" sz="2000" i="0" strike="noStrike" cap="none">
                <a:latin typeface="Calibri"/>
                <a:ea typeface="Calibri"/>
                <a:cs typeface="Calibri"/>
                <a:sym typeface="Calibri"/>
                <a:hlinkClick r:id="rId7"/>
              </a:rPr>
              <a:t>Diagrama de Gantt</a:t>
            </a:r>
            <a:endParaRPr sz="2000">
              <a:latin typeface="Calibri"/>
              <a:ea typeface="Calibri"/>
              <a:cs typeface="Calibri"/>
            </a:endParaRPr>
          </a:p>
          <a:p>
            <a:pPr marL="457200" marR="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s-CO" sz="2000" i="0" strike="noStrike" cap="none">
                <a:latin typeface="Calibri"/>
                <a:ea typeface="Calibri"/>
                <a:cs typeface="Calibri"/>
                <a:sym typeface="Calibri"/>
              </a:rPr>
              <a:t>Diagrama de clases</a:t>
            </a:r>
            <a:endParaRPr sz="2000">
              <a:latin typeface="Calibri"/>
              <a:ea typeface="Calibri"/>
              <a:cs typeface="Calibri"/>
            </a:endParaRPr>
          </a:p>
          <a:p>
            <a:pPr marL="457200" marR="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s-CO" sz="2000" i="0" strike="noStrike" cap="none">
                <a:latin typeface="Calibri"/>
                <a:ea typeface="Calibri"/>
                <a:cs typeface="Calibri"/>
                <a:sym typeface="Calibri"/>
                <a:hlinkClick r:id="rId8"/>
              </a:rPr>
              <a:t>Prototipos</a:t>
            </a:r>
            <a:endParaRPr sz="2000">
              <a:latin typeface="Calibri"/>
              <a:ea typeface="Calibri"/>
              <a:cs typeface="Calibri"/>
            </a:endParaRPr>
          </a:p>
          <a:p>
            <a:pPr marL="457200" marR="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s-CO" sz="2000" i="0" strike="noStrike" cap="none">
                <a:latin typeface="Calibri"/>
                <a:ea typeface="Calibri"/>
                <a:cs typeface="Calibri"/>
                <a:sym typeface="Calibri"/>
                <a:hlinkClick r:id="rId9"/>
              </a:rPr>
              <a:t>Diagrama de distribución</a:t>
            </a:r>
            <a:endParaRPr sz="2000">
              <a:latin typeface="Calibri"/>
              <a:ea typeface="Calibri"/>
              <a:cs typeface="Calibri"/>
            </a:endParaRPr>
          </a:p>
          <a:p>
            <a:pPr marL="457200" marR="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s-CO" sz="2000" i="0" strike="noStrike" cap="none">
                <a:latin typeface="Calibri"/>
                <a:ea typeface="Calibri"/>
                <a:cs typeface="Calibri"/>
                <a:sym typeface="Calibri"/>
                <a:hlinkClick r:id="rId10"/>
              </a:rPr>
              <a:t>Sistemas de control de versiones</a:t>
            </a:r>
            <a:endParaRPr sz="2000">
              <a:latin typeface="Calibri"/>
              <a:ea typeface="Calibri"/>
              <a:cs typeface="Calibri"/>
            </a:endParaRPr>
          </a:p>
          <a:p>
            <a:pPr marL="457200" indent="-330200" algn="just">
              <a:lnSpc>
                <a:spcPct val="115000"/>
              </a:lnSpc>
              <a:buSzPts val="1600"/>
              <a:buFont typeface="Calibri"/>
              <a:buChar char="●"/>
            </a:pPr>
            <a:r>
              <a:rPr lang="es-CO" sz="2000" i="0" strike="noStrike" cap="none">
                <a:latin typeface="Calibri"/>
                <a:ea typeface="Calibri"/>
                <a:cs typeface="Calibri"/>
                <a:sym typeface="Calibri"/>
                <a:hlinkClick r:id="rId7"/>
              </a:rPr>
              <a:t>Informes de costos</a:t>
            </a:r>
            <a:r>
              <a:rPr lang="es-CO" sz="20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2000">
              <a:latin typeface="Calibri"/>
              <a:ea typeface="Calibri"/>
              <a:cs typeface="Calibri"/>
            </a:endParaRPr>
          </a:p>
          <a:p>
            <a:pPr marL="457200" marR="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s-CO" sz="2000" i="0" strike="noStrike" cap="none">
                <a:latin typeface="Calibri"/>
                <a:ea typeface="Calibri"/>
                <a:cs typeface="Calibri"/>
                <a:sym typeface="Calibri"/>
              </a:rPr>
              <a:t>Base de Datos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547A1D-8377-4E1B-B270-BA25693B5547}"/>
              </a:ext>
            </a:extLst>
          </p:cNvPr>
          <p:cNvSpPr txBox="1"/>
          <p:nvPr/>
        </p:nvSpPr>
        <p:spPr>
          <a:xfrm>
            <a:off x="661359" y="454325"/>
            <a:ext cx="8166338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err="1">
                <a:solidFill>
                  <a:srgbClr val="FFFFFF"/>
                </a:solidFill>
                <a:latin typeface="Calibri"/>
              </a:rPr>
              <a:t>Casos</a:t>
            </a:r>
            <a:r>
              <a:rPr lang="en-US" sz="4000">
                <a:solidFill>
                  <a:srgbClr val="FFFFFF"/>
                </a:solidFill>
                <a:latin typeface="Calibri"/>
              </a:rPr>
              <a:t> de </a:t>
            </a:r>
            <a:r>
              <a:rPr lang="en-US" sz="4000" err="1">
                <a:solidFill>
                  <a:srgbClr val="FFFFFF"/>
                </a:solidFill>
                <a:latin typeface="Calibri"/>
              </a:rPr>
              <a:t>Uso</a:t>
            </a:r>
            <a:r>
              <a:rPr lang="en-US" sz="4000">
                <a:solidFill>
                  <a:srgbClr val="FFFFFF"/>
                </a:solidFill>
                <a:latin typeface="Calibri"/>
              </a:rPr>
              <a:t> </a:t>
            </a:r>
            <a:r>
              <a:rPr lang="en-US" sz="4000" err="1">
                <a:solidFill>
                  <a:srgbClr val="FFFFFF"/>
                </a:solidFill>
                <a:latin typeface="Calibri"/>
              </a:rPr>
              <a:t>Extendido</a:t>
            </a:r>
            <a:r>
              <a:rPr lang="en-US" sz="2400"/>
              <a:t>​​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ED0726-92C9-42E6-8AAB-C75A5B308532}"/>
              </a:ext>
            </a:extLst>
          </p:cNvPr>
          <p:cNvSpPr txBox="1"/>
          <p:nvPr/>
        </p:nvSpPr>
        <p:spPr>
          <a:xfrm>
            <a:off x="747623" y="1230701"/>
            <a:ext cx="549215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err="1">
                <a:solidFill>
                  <a:srgbClr val="FFFFFF"/>
                </a:solidFill>
              </a:rPr>
              <a:t>Caso</a:t>
            </a:r>
            <a:r>
              <a:rPr lang="en-US" sz="1800" b="1">
                <a:solidFill>
                  <a:srgbClr val="FFFFFF"/>
                </a:solidFill>
              </a:rPr>
              <a:t> de </a:t>
            </a:r>
            <a:r>
              <a:rPr lang="en-US" sz="1800" b="1" err="1">
                <a:solidFill>
                  <a:srgbClr val="FFFFFF"/>
                </a:solidFill>
              </a:rPr>
              <a:t>Uso</a:t>
            </a:r>
            <a:r>
              <a:rPr lang="en-US" sz="1800" b="1">
                <a:solidFill>
                  <a:srgbClr val="FFFFFF"/>
                </a:solidFill>
              </a:rPr>
              <a:t> 02 </a:t>
            </a:r>
            <a:r>
              <a:rPr lang="en-US" sz="1800" b="1" err="1">
                <a:solidFill>
                  <a:srgbClr val="FFFFFF"/>
                </a:solidFill>
              </a:rPr>
              <a:t>Buscar</a:t>
            </a:r>
            <a:r>
              <a:rPr lang="en-US" sz="1800" b="1">
                <a:solidFill>
                  <a:srgbClr val="FFFFFF"/>
                </a:solidFill>
              </a:rPr>
              <a:t> </a:t>
            </a:r>
            <a:r>
              <a:rPr lang="en-US" sz="1800" b="1" err="1">
                <a:solidFill>
                  <a:srgbClr val="FFFFFF"/>
                </a:solidFill>
              </a:rPr>
              <a:t>Tipo</a:t>
            </a:r>
            <a:r>
              <a:rPr lang="en-US" sz="1800" b="1">
                <a:solidFill>
                  <a:srgbClr val="FFFFFF"/>
                </a:solidFill>
              </a:rPr>
              <a:t> de </a:t>
            </a:r>
            <a:r>
              <a:rPr lang="en-US" sz="1800" b="1" err="1">
                <a:solidFill>
                  <a:srgbClr val="FFFFFF"/>
                </a:solidFill>
              </a:rPr>
              <a:t>Documento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903D874-6065-4AF5-A2F4-8D69ED926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847374"/>
              </p:ext>
            </p:extLst>
          </p:nvPr>
        </p:nvGraphicFramePr>
        <p:xfrm>
          <a:off x="141755" y="1971967"/>
          <a:ext cx="8937425" cy="4196080"/>
        </p:xfrm>
        <a:graphic>
          <a:graphicData uri="http://schemas.openxmlformats.org/drawingml/2006/table">
            <a:tbl>
              <a:tblPr firstRow="1" bandRow="1">
                <a:tableStyleId>{1BF86219-DB3C-47FE-9CDC-CB8B06FA087B}</a:tableStyleId>
              </a:tblPr>
              <a:tblGrid>
                <a:gridCol w="1709039">
                  <a:extLst>
                    <a:ext uri="{9D8B030D-6E8A-4147-A177-3AD203B41FA5}">
                      <a16:colId xmlns:a16="http://schemas.microsoft.com/office/drawing/2014/main" val="1816399534"/>
                    </a:ext>
                  </a:extLst>
                </a:gridCol>
                <a:gridCol w="4210593">
                  <a:extLst>
                    <a:ext uri="{9D8B030D-6E8A-4147-A177-3AD203B41FA5}">
                      <a16:colId xmlns:a16="http://schemas.microsoft.com/office/drawing/2014/main" val="2963478217"/>
                    </a:ext>
                  </a:extLst>
                </a:gridCol>
                <a:gridCol w="3017793">
                  <a:extLst>
                    <a:ext uri="{9D8B030D-6E8A-4147-A177-3AD203B41FA5}">
                      <a16:colId xmlns:a16="http://schemas.microsoft.com/office/drawing/2014/main" val="3978357594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Caso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Uso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2514600" algn="r"/>
                        </a:tabLst>
                      </a:pPr>
                      <a:r>
                        <a:rPr lang="en-US" sz="1800">
                          <a:effectLst/>
                          <a:latin typeface="Calibri"/>
                        </a:rPr>
                        <a:t>        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Buscar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Tipo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</a:rPr>
                        <a:t>Identificador</a:t>
                      </a:r>
                      <a:r>
                        <a:rPr lang="en-US" sz="1800">
                          <a:effectLst/>
                        </a:rPr>
                        <a:t>: 02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9123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Actores</a:t>
                      </a: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administradores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5922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Tipo</a:t>
                      </a: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Primario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96819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Referencias</a:t>
                      </a: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N/A.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755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Precondición</a:t>
                      </a: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usuario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debe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tener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permiso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sobre</a:t>
                      </a:r>
                      <a:r>
                        <a:rPr lang="en-US" sz="1800">
                          <a:effectLst/>
                          <a:latin typeface="Calibri"/>
                        </a:rPr>
                        <a:t> la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pantalla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tipo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consultar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debe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existir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sistema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58694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Pos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condición</a:t>
                      </a: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sistema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debe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permitir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consultar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los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tipos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existentes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sistema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y que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estén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asociados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los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criterios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búsqueda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seleccionados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79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Descripción</a:t>
                      </a: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sistema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SENASISTENCIA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permitirá</a:t>
                      </a:r>
                      <a:r>
                        <a:rPr lang="en-US" sz="1800">
                          <a:effectLst/>
                          <a:latin typeface="Calibri"/>
                        </a:rPr>
                        <a:t> la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consulta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los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diferentes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tipos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existentes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sistema</a:t>
                      </a:r>
                      <a:r>
                        <a:rPr lang="en-US" sz="1800">
                          <a:effectLst/>
                          <a:latin typeface="Calibri"/>
                        </a:rPr>
                        <a:t>,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los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criterios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búsqueda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podrán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ser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los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siguientes</a:t>
                      </a:r>
                      <a:r>
                        <a:rPr lang="en-US" sz="1800">
                          <a:effectLst/>
                          <a:latin typeface="Calibri"/>
                        </a:rPr>
                        <a:t>: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Nomenclatura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</a:t>
                      </a:r>
                      <a:r>
                        <a:rPr lang="en-US" sz="1800">
                          <a:effectLst/>
                          <a:latin typeface="Calibri"/>
                        </a:rPr>
                        <a:t>,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Nombre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tipo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y Estado del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</a:t>
                      </a:r>
                      <a:r>
                        <a:rPr lang="en-US" sz="1800"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7727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Resumen</a:t>
                      </a: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Una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vez</a:t>
                      </a:r>
                      <a:r>
                        <a:rPr lang="en-US" sz="18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usuario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ingrese</a:t>
                      </a:r>
                      <a:r>
                        <a:rPr lang="en-US" sz="1800">
                          <a:effectLst/>
                          <a:latin typeface="Calibri"/>
                        </a:rPr>
                        <a:t> la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url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sistema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SENASISTENCIA y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realice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su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debido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logueo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podrá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ingresar</a:t>
                      </a:r>
                      <a:r>
                        <a:rPr lang="en-US" sz="1800">
                          <a:effectLst/>
                          <a:latin typeface="Calibri"/>
                        </a:rPr>
                        <a:t> a la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pantalla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Creación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tipo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ella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podrá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consultar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los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tipo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sin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importar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su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estado</a:t>
                      </a:r>
                      <a:r>
                        <a:rPr lang="en-US" sz="1800"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645848"/>
                  </a:ext>
                </a:extLst>
              </a:tr>
            </a:tbl>
          </a:graphicData>
        </a:graphic>
      </p:graphicFrame>
      <p:sp>
        <p:nvSpPr>
          <p:cNvPr id="4" name="Shape 408">
            <a:extLst>
              <a:ext uri="{FF2B5EF4-FFF2-40B4-BE49-F238E27FC236}">
                <a16:creationId xmlns:a16="http://schemas.microsoft.com/office/drawing/2014/main" id="{323088AC-CFC6-4AFC-B386-EA47F0772ACC}"/>
              </a:ext>
            </a:extLst>
          </p:cNvPr>
          <p:cNvSpPr/>
          <p:nvPr/>
        </p:nvSpPr>
        <p:spPr>
          <a:xfrm>
            <a:off x="447288" y="6313477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INDICE</a:t>
            </a:r>
            <a:endParaRPr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1850288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4A6D0B-50DF-42BD-B895-CA50E2294FBB}"/>
              </a:ext>
            </a:extLst>
          </p:cNvPr>
          <p:cNvSpPr txBox="1"/>
          <p:nvPr/>
        </p:nvSpPr>
        <p:spPr>
          <a:xfrm>
            <a:off x="-4287" y="162489"/>
            <a:ext cx="9151060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err="1">
                <a:solidFill>
                  <a:srgbClr val="FFFFFF"/>
                </a:solidFill>
                <a:latin typeface="Calibri"/>
              </a:rPr>
              <a:t>Casos</a:t>
            </a:r>
            <a:r>
              <a:rPr lang="en-US" sz="4000">
                <a:solidFill>
                  <a:srgbClr val="FFFFFF"/>
                </a:solidFill>
                <a:latin typeface="Calibri"/>
              </a:rPr>
              <a:t> de </a:t>
            </a:r>
            <a:r>
              <a:rPr lang="en-US" sz="4000" err="1">
                <a:solidFill>
                  <a:srgbClr val="FFFFFF"/>
                </a:solidFill>
                <a:latin typeface="Calibri"/>
              </a:rPr>
              <a:t>Uso</a:t>
            </a:r>
            <a:r>
              <a:rPr lang="en-US" sz="4000">
                <a:solidFill>
                  <a:srgbClr val="FFFFFF"/>
                </a:solidFill>
                <a:latin typeface="Calibri"/>
              </a:rPr>
              <a:t> </a:t>
            </a:r>
            <a:r>
              <a:rPr lang="en-US" sz="4000" err="1">
                <a:solidFill>
                  <a:srgbClr val="FFFFFF"/>
                </a:solidFill>
                <a:latin typeface="Calibri"/>
              </a:rPr>
              <a:t>Extendido</a:t>
            </a:r>
            <a:r>
              <a:rPr lang="en-US" sz="4000"/>
              <a:t>​​​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C9785B-3015-4FD8-919F-92D769ED1BE4}"/>
              </a:ext>
            </a:extLst>
          </p:cNvPr>
          <p:cNvSpPr txBox="1"/>
          <p:nvPr/>
        </p:nvSpPr>
        <p:spPr>
          <a:xfrm>
            <a:off x="780413" y="915156"/>
            <a:ext cx="4572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/>
              <a:t> </a:t>
            </a:r>
            <a:r>
              <a:rPr lang="en-US" sz="1800" b="1" err="1">
                <a:solidFill>
                  <a:srgbClr val="FFFFFF"/>
                </a:solidFill>
              </a:rPr>
              <a:t>Caso</a:t>
            </a:r>
            <a:r>
              <a:rPr lang="en-US" sz="1800" b="1">
                <a:solidFill>
                  <a:srgbClr val="FFFFFF"/>
                </a:solidFill>
              </a:rPr>
              <a:t> normal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1101D81-6AB1-4443-AFB5-06AD27F2B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168994"/>
              </p:ext>
            </p:extLst>
          </p:nvPr>
        </p:nvGraphicFramePr>
        <p:xfrm>
          <a:off x="143773" y="1355254"/>
          <a:ext cx="8790158" cy="4937760"/>
        </p:xfrm>
        <a:graphic>
          <a:graphicData uri="http://schemas.openxmlformats.org/drawingml/2006/table">
            <a:tbl>
              <a:tblPr firstRow="1" bandRow="1">
                <a:tableStyleId>{1BF86219-DB3C-47FE-9CDC-CB8B06FA087B}</a:tableStyleId>
              </a:tblPr>
              <a:tblGrid>
                <a:gridCol w="1128974">
                  <a:extLst>
                    <a:ext uri="{9D8B030D-6E8A-4147-A177-3AD203B41FA5}">
                      <a16:colId xmlns:a16="http://schemas.microsoft.com/office/drawing/2014/main" val="2376465124"/>
                    </a:ext>
                  </a:extLst>
                </a:gridCol>
                <a:gridCol w="1263659">
                  <a:extLst>
                    <a:ext uri="{9D8B030D-6E8A-4147-A177-3AD203B41FA5}">
                      <a16:colId xmlns:a16="http://schemas.microsoft.com/office/drawing/2014/main" val="2320618517"/>
                    </a:ext>
                  </a:extLst>
                </a:gridCol>
                <a:gridCol w="6397525">
                  <a:extLst>
                    <a:ext uri="{9D8B030D-6E8A-4147-A177-3AD203B41FA5}">
                      <a16:colId xmlns:a16="http://schemas.microsoft.com/office/drawing/2014/main" val="2938451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Nro</a:t>
                      </a:r>
                      <a:r>
                        <a:rPr lang="en-US" sz="1800"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Ejecutor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Paso o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Actividad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64333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usuario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Ingresara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al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sistema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SENASISTENCIA.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0107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Sistema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effectLst/>
                          <a:latin typeface="Calibri"/>
                        </a:rPr>
                        <a:t>al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cargar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mostrará</a:t>
                      </a:r>
                      <a:r>
                        <a:rPr lang="en-US" sz="1800">
                          <a:effectLst/>
                          <a:latin typeface="Calibri"/>
                        </a:rPr>
                        <a:t> las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opciones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ingreso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a las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pantalla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que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tiene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permiso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acceso</a:t>
                      </a:r>
                      <a:r>
                        <a:rPr lang="en-US" sz="1800"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86859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usuario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ingresara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a la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pantalla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creación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Tipo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ubicado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menú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configuración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y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opción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configuración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sistema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seleccionara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la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rama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tipo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</a:t>
                      </a:r>
                      <a:r>
                        <a:rPr lang="en-US" sz="1800"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39588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sistema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desplegará</a:t>
                      </a:r>
                      <a:r>
                        <a:rPr lang="en-US" sz="1800">
                          <a:effectLst/>
                          <a:latin typeface="Calibri"/>
                        </a:rPr>
                        <a:t> la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pantalla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con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los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campos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: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Nombre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tipo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</a:t>
                      </a:r>
                      <a:endParaRPr lang="en-US" sz="1800">
                        <a:effectLst/>
                        <a:latin typeface="Calibri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Estado del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</a:t>
                      </a:r>
                      <a:endParaRPr lang="en-US" sz="1800">
                        <a:effectLst/>
                        <a:latin typeface="Calibri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Todos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los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campos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serán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opcionales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para la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búsqueda</a:t>
                      </a:r>
                      <a:endParaRPr lang="en-US" sz="1800">
                        <a:effectLst/>
                        <a:latin typeface="Calibri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Botón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“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Guardar</a:t>
                      </a:r>
                      <a:r>
                        <a:rPr lang="en-US" sz="1800">
                          <a:effectLst/>
                          <a:latin typeface="Calibri"/>
                        </a:rPr>
                        <a:t>”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Botón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“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Cancelar</a:t>
                      </a:r>
                      <a:r>
                        <a:rPr lang="en-US" sz="1800">
                          <a:effectLst/>
                          <a:latin typeface="Calibri"/>
                        </a:rPr>
                        <a:t>”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Botón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“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Buscar</a:t>
                      </a:r>
                      <a:r>
                        <a:rPr lang="en-US" sz="1800">
                          <a:effectLst/>
                          <a:latin typeface="Calibri"/>
                        </a:rPr>
                        <a:t>”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104635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usuario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diligenciará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los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campos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que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sean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necesarios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para la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búsqueda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y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hará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clic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botón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Buscar</a:t>
                      </a:r>
                      <a:r>
                        <a:rPr lang="en-US" sz="1800"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6016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sistema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en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la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tabla</a:t>
                      </a:r>
                      <a:r>
                        <a:rPr lang="en-US" sz="1800">
                          <a:effectLst/>
                          <a:latin typeface="Calibri"/>
                        </a:rPr>
                        <a:t>(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grilla</a:t>
                      </a:r>
                      <a:r>
                        <a:rPr lang="en-US" sz="1800">
                          <a:effectLst/>
                          <a:latin typeface="Calibri"/>
                        </a:rPr>
                        <a:t>) se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desplegará</a:t>
                      </a:r>
                      <a:r>
                        <a:rPr lang="en-US" sz="1800">
                          <a:effectLst/>
                          <a:latin typeface="Calibri"/>
                        </a:rPr>
                        <a:t> la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información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correspondiente</a:t>
                      </a:r>
                      <a:r>
                        <a:rPr lang="en-US" sz="1800">
                          <a:effectLst/>
                          <a:latin typeface="Calibri"/>
                        </a:rPr>
                        <a:t> 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los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datos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seleccionado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los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campos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filtro</a:t>
                      </a:r>
                      <a:r>
                        <a:rPr lang="en-US" sz="1800"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7227226"/>
                  </a:ext>
                </a:extLst>
              </a:tr>
            </a:tbl>
          </a:graphicData>
        </a:graphic>
      </p:graphicFrame>
      <p:sp>
        <p:nvSpPr>
          <p:cNvPr id="4" name="Shape 408">
            <a:extLst>
              <a:ext uri="{FF2B5EF4-FFF2-40B4-BE49-F238E27FC236}">
                <a16:creationId xmlns:a16="http://schemas.microsoft.com/office/drawing/2014/main" id="{5F35A6A4-D2FF-4AD8-AE90-3FA242133CC2}"/>
              </a:ext>
            </a:extLst>
          </p:cNvPr>
          <p:cNvSpPr/>
          <p:nvPr/>
        </p:nvSpPr>
        <p:spPr>
          <a:xfrm>
            <a:off x="447288" y="6313477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INDICE</a:t>
            </a:r>
            <a:endParaRPr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38915742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7EB634-0DED-4F13-BB47-7FD6251EBA90}"/>
              </a:ext>
            </a:extLst>
          </p:cNvPr>
          <p:cNvSpPr txBox="1"/>
          <p:nvPr/>
        </p:nvSpPr>
        <p:spPr>
          <a:xfrm>
            <a:off x="-1261" y="245727"/>
            <a:ext cx="9074129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err="1">
                <a:solidFill>
                  <a:srgbClr val="FFFFFF"/>
                </a:solidFill>
                <a:latin typeface="Calibri"/>
              </a:rPr>
              <a:t>Casos</a:t>
            </a:r>
            <a:r>
              <a:rPr lang="en-US" sz="4000">
                <a:solidFill>
                  <a:srgbClr val="FFFFFF"/>
                </a:solidFill>
                <a:latin typeface="Calibri"/>
              </a:rPr>
              <a:t> de </a:t>
            </a:r>
            <a:r>
              <a:rPr lang="en-US" sz="4000" err="1">
                <a:solidFill>
                  <a:srgbClr val="FFFFFF"/>
                </a:solidFill>
                <a:latin typeface="Calibri"/>
              </a:rPr>
              <a:t>Uso</a:t>
            </a:r>
            <a:r>
              <a:rPr lang="en-US" sz="4000">
                <a:solidFill>
                  <a:srgbClr val="FFFFFF"/>
                </a:solidFill>
                <a:latin typeface="Calibri"/>
              </a:rPr>
              <a:t> </a:t>
            </a:r>
            <a:r>
              <a:rPr lang="en-US" sz="4000" err="1">
                <a:solidFill>
                  <a:srgbClr val="FFFFFF"/>
                </a:solidFill>
                <a:latin typeface="Calibri"/>
              </a:rPr>
              <a:t>Extendido</a:t>
            </a:r>
            <a:r>
              <a:rPr lang="en-US" sz="4000"/>
              <a:t>​​​​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5F012B-8632-4026-BF3E-6635D1703DAE}"/>
              </a:ext>
            </a:extLst>
          </p:cNvPr>
          <p:cNvSpPr txBox="1"/>
          <p:nvPr/>
        </p:nvSpPr>
        <p:spPr>
          <a:xfrm>
            <a:off x="776378" y="1173192"/>
            <a:ext cx="4572000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err="1">
                <a:solidFill>
                  <a:srgbClr val="FFFFFF"/>
                </a:solidFill>
                <a:latin typeface="Calibri"/>
                <a:cs typeface="Calibri"/>
              </a:rPr>
              <a:t>Caso</a:t>
            </a:r>
            <a:r>
              <a:rPr lang="en-US" sz="20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b="1" err="1">
                <a:solidFill>
                  <a:srgbClr val="FFFFFF"/>
                </a:solidFill>
                <a:latin typeface="Calibri"/>
                <a:cs typeface="Calibri"/>
              </a:rPr>
              <a:t>alterno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CC5E209-A742-4334-AC55-4733FDC24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328698"/>
              </p:ext>
            </p:extLst>
          </p:nvPr>
        </p:nvGraphicFramePr>
        <p:xfrm>
          <a:off x="316302" y="2487282"/>
          <a:ext cx="8476209" cy="3345382"/>
        </p:xfrm>
        <a:graphic>
          <a:graphicData uri="http://schemas.openxmlformats.org/drawingml/2006/table">
            <a:tbl>
              <a:tblPr firstRow="1" bandRow="1">
                <a:tableStyleId>{1BF86219-DB3C-47FE-9CDC-CB8B06FA087B}</a:tableStyleId>
              </a:tblPr>
              <a:tblGrid>
                <a:gridCol w="1086153">
                  <a:extLst>
                    <a:ext uri="{9D8B030D-6E8A-4147-A177-3AD203B41FA5}">
                      <a16:colId xmlns:a16="http://schemas.microsoft.com/office/drawing/2014/main" val="2562936407"/>
                    </a:ext>
                  </a:extLst>
                </a:gridCol>
                <a:gridCol w="7390056">
                  <a:extLst>
                    <a:ext uri="{9D8B030D-6E8A-4147-A177-3AD203B41FA5}">
                      <a16:colId xmlns:a16="http://schemas.microsoft.com/office/drawing/2014/main" val="1909267829"/>
                    </a:ext>
                  </a:extLst>
                </a:gridCol>
              </a:tblGrid>
              <a:tr h="58180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err="1">
                          <a:effectLst/>
                          <a:latin typeface="Calibri"/>
                        </a:rPr>
                        <a:t>Nro</a:t>
                      </a:r>
                      <a:r>
                        <a:rPr lang="en-US" sz="2000"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err="1">
                          <a:effectLst/>
                          <a:latin typeface="Calibri"/>
                        </a:rPr>
                        <a:t>Descripción</a:t>
                      </a:r>
                      <a:r>
                        <a:rPr lang="en-US" sz="20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acciones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alternas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7412175"/>
                  </a:ext>
                </a:extLst>
              </a:tr>
              <a:tr h="138178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effectLst/>
                          <a:latin typeface="Calibri"/>
                        </a:rPr>
                        <a:t>Si al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hacer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clic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en</a:t>
                      </a:r>
                      <a:r>
                        <a:rPr lang="en-US" sz="20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botón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buscar</a:t>
                      </a:r>
                      <a:r>
                        <a:rPr lang="en-US" sz="20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sistema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valida</a:t>
                      </a:r>
                      <a:r>
                        <a:rPr lang="en-US" sz="2000">
                          <a:effectLst/>
                          <a:latin typeface="Calibri"/>
                        </a:rPr>
                        <a:t> que el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documento</a:t>
                      </a:r>
                      <a:r>
                        <a:rPr lang="en-US" sz="2000">
                          <a:effectLst/>
                          <a:latin typeface="Calibri"/>
                        </a:rPr>
                        <a:t> no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existe</a:t>
                      </a:r>
                      <a:r>
                        <a:rPr lang="en-US" sz="2000">
                          <a:effectLst/>
                          <a:latin typeface="Calibri"/>
                        </a:rPr>
                        <a:t> se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mostrará</a:t>
                      </a:r>
                      <a:r>
                        <a:rPr lang="en-US" sz="20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mensaje</a:t>
                      </a:r>
                      <a:r>
                        <a:rPr lang="en-US" sz="2000">
                          <a:effectLst/>
                          <a:latin typeface="Calibri"/>
                        </a:rPr>
                        <a:t> “El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tipo</a:t>
                      </a:r>
                      <a:r>
                        <a:rPr lang="en-US" sz="20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documento</a:t>
                      </a:r>
                      <a:r>
                        <a:rPr lang="en-US" sz="2000">
                          <a:effectLst/>
                          <a:latin typeface="Calibri"/>
                        </a:rPr>
                        <a:t> a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consultar</a:t>
                      </a:r>
                      <a:r>
                        <a:rPr lang="en-US" sz="2000">
                          <a:effectLst/>
                          <a:latin typeface="Calibri"/>
                        </a:rPr>
                        <a:t> no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existe</a:t>
                      </a:r>
                      <a:r>
                        <a:rPr lang="en-US" sz="2000">
                          <a:effectLst/>
                          <a:latin typeface="Calibri"/>
                        </a:rPr>
                        <a:t>”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12214364"/>
                  </a:ext>
                </a:extLst>
              </a:tr>
              <a:tr h="138178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effectLst/>
                          <a:latin typeface="Calibri"/>
                        </a:rPr>
                        <a:t>Si se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hace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clic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en</a:t>
                      </a:r>
                      <a:r>
                        <a:rPr lang="en-US" sz="20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botón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Buscar</a:t>
                      </a:r>
                      <a:r>
                        <a:rPr lang="en-US" sz="2000">
                          <a:effectLst/>
                          <a:latin typeface="Calibri"/>
                        </a:rPr>
                        <a:t> sin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haber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diligenciado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ningún</a:t>
                      </a:r>
                      <a:r>
                        <a:rPr lang="en-US" sz="2000">
                          <a:effectLst/>
                          <a:latin typeface="Calibri"/>
                        </a:rPr>
                        <a:t> campo, se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cargarán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en</a:t>
                      </a:r>
                      <a:r>
                        <a:rPr lang="en-US" sz="2000">
                          <a:effectLst/>
                          <a:latin typeface="Calibri"/>
                        </a:rPr>
                        <a:t> la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tabla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todos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los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documentos</a:t>
                      </a:r>
                      <a:r>
                        <a:rPr lang="en-US" sz="2000">
                          <a:effectLst/>
                          <a:latin typeface="Calibri"/>
                        </a:rPr>
                        <a:t> sin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importar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su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estado</a:t>
                      </a:r>
                      <a:r>
                        <a:rPr lang="en-US" sz="2000"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66301252"/>
                  </a:ext>
                </a:extLst>
              </a:tr>
            </a:tbl>
          </a:graphicData>
        </a:graphic>
      </p:graphicFrame>
      <p:sp>
        <p:nvSpPr>
          <p:cNvPr id="4" name="Shape 408">
            <a:extLst>
              <a:ext uri="{FF2B5EF4-FFF2-40B4-BE49-F238E27FC236}">
                <a16:creationId xmlns:a16="http://schemas.microsoft.com/office/drawing/2014/main" id="{C7720085-5204-4BE0-8BDF-83731D505FA2}"/>
              </a:ext>
            </a:extLst>
          </p:cNvPr>
          <p:cNvSpPr/>
          <p:nvPr/>
        </p:nvSpPr>
        <p:spPr>
          <a:xfrm>
            <a:off x="447288" y="6313477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INDICE</a:t>
            </a:r>
            <a:endParaRPr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28189820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86B243-B43A-44A6-8619-662E0589F573}"/>
              </a:ext>
            </a:extLst>
          </p:cNvPr>
          <p:cNvSpPr txBox="1"/>
          <p:nvPr/>
        </p:nvSpPr>
        <p:spPr>
          <a:xfrm>
            <a:off x="534738" y="58820"/>
            <a:ext cx="8769683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err="1">
                <a:solidFill>
                  <a:srgbClr val="FFFFFF"/>
                </a:solidFill>
                <a:latin typeface="Calibri"/>
              </a:rPr>
              <a:t>Casos</a:t>
            </a:r>
            <a:r>
              <a:rPr lang="en-US" sz="4000">
                <a:solidFill>
                  <a:srgbClr val="FFFFFF"/>
                </a:solidFill>
                <a:latin typeface="Calibri"/>
              </a:rPr>
              <a:t> de </a:t>
            </a:r>
            <a:r>
              <a:rPr lang="en-US" sz="4000" err="1">
                <a:solidFill>
                  <a:srgbClr val="FFFFFF"/>
                </a:solidFill>
                <a:latin typeface="Calibri"/>
              </a:rPr>
              <a:t>Uso</a:t>
            </a:r>
            <a:r>
              <a:rPr lang="en-US" sz="4000">
                <a:solidFill>
                  <a:srgbClr val="FFFFFF"/>
                </a:solidFill>
                <a:latin typeface="Calibri"/>
              </a:rPr>
              <a:t> </a:t>
            </a:r>
            <a:r>
              <a:rPr lang="en-US" sz="4000" err="1">
                <a:solidFill>
                  <a:srgbClr val="FFFFFF"/>
                </a:solidFill>
                <a:latin typeface="Calibri"/>
              </a:rPr>
              <a:t>Extendido</a:t>
            </a:r>
            <a:r>
              <a:rPr lang="en-US" sz="4000"/>
              <a:t>​​​​​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BCF45F-CCB8-4F62-9377-DAE7A846B22D}"/>
              </a:ext>
            </a:extLst>
          </p:cNvPr>
          <p:cNvSpPr txBox="1"/>
          <p:nvPr/>
        </p:nvSpPr>
        <p:spPr>
          <a:xfrm>
            <a:off x="401053" y="647033"/>
            <a:ext cx="7125368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err="1">
                <a:solidFill>
                  <a:srgbClr val="FFFFFF"/>
                </a:solidFill>
                <a:latin typeface="Calibri"/>
                <a:cs typeface="Calibri"/>
              </a:rPr>
              <a:t>Caso</a:t>
            </a:r>
            <a:r>
              <a:rPr lang="en-US" sz="2000" b="1">
                <a:solidFill>
                  <a:srgbClr val="FFFFFF"/>
                </a:solidFill>
                <a:latin typeface="Calibri"/>
                <a:cs typeface="Calibri"/>
              </a:rPr>
              <a:t> de </a:t>
            </a:r>
            <a:r>
              <a:rPr lang="en-US" sz="2000" b="1" err="1">
                <a:solidFill>
                  <a:srgbClr val="FFFFFF"/>
                </a:solidFill>
                <a:latin typeface="Calibri"/>
                <a:cs typeface="Calibri"/>
              </a:rPr>
              <a:t>Uso</a:t>
            </a:r>
            <a:r>
              <a:rPr lang="en-US" sz="2000" b="1">
                <a:solidFill>
                  <a:srgbClr val="FFFFFF"/>
                </a:solidFill>
                <a:latin typeface="Calibri"/>
                <a:cs typeface="Calibri"/>
              </a:rPr>
              <a:t> 03 </a:t>
            </a:r>
            <a:r>
              <a:rPr lang="en-US" sz="2000" b="1" err="1">
                <a:solidFill>
                  <a:srgbClr val="FFFFFF"/>
                </a:solidFill>
                <a:latin typeface="Calibri"/>
                <a:cs typeface="Calibri"/>
              </a:rPr>
              <a:t>Modificar</a:t>
            </a:r>
            <a:r>
              <a:rPr lang="en-US" sz="2000" b="1">
                <a:solidFill>
                  <a:srgbClr val="FFFFFF"/>
                </a:solidFill>
                <a:latin typeface="Calibri"/>
                <a:cs typeface="Calibri"/>
              </a:rPr>
              <a:t> y/o </a:t>
            </a:r>
            <a:r>
              <a:rPr lang="en-US" sz="2000" b="1" err="1">
                <a:solidFill>
                  <a:srgbClr val="FFFFFF"/>
                </a:solidFill>
                <a:latin typeface="Calibri"/>
                <a:cs typeface="Calibri"/>
              </a:rPr>
              <a:t>inactivar</a:t>
            </a:r>
            <a:r>
              <a:rPr lang="en-US" sz="20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b="1" err="1">
                <a:solidFill>
                  <a:srgbClr val="FFFFFF"/>
                </a:solidFill>
                <a:latin typeface="Calibri"/>
                <a:cs typeface="Calibri"/>
              </a:rPr>
              <a:t>Tipo</a:t>
            </a:r>
            <a:r>
              <a:rPr lang="en-US" sz="2000" b="1">
                <a:solidFill>
                  <a:srgbClr val="FFFFFF"/>
                </a:solidFill>
                <a:latin typeface="Calibri"/>
                <a:cs typeface="Calibri"/>
              </a:rPr>
              <a:t> de </a:t>
            </a:r>
            <a:r>
              <a:rPr lang="en-US" sz="2000" b="1" err="1">
                <a:solidFill>
                  <a:srgbClr val="FFFFFF"/>
                </a:solidFill>
                <a:latin typeface="Calibri"/>
                <a:cs typeface="Calibri"/>
              </a:rPr>
              <a:t>Documento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A59EFFC-0D78-4D80-86D5-E6E68D9787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217453"/>
              </p:ext>
            </p:extLst>
          </p:nvPr>
        </p:nvGraphicFramePr>
        <p:xfrm>
          <a:off x="320842" y="1122947"/>
          <a:ext cx="8627390" cy="5212080"/>
        </p:xfrm>
        <a:graphic>
          <a:graphicData uri="http://schemas.openxmlformats.org/drawingml/2006/table">
            <a:tbl>
              <a:tblPr firstRow="1" bandRow="1">
                <a:tableStyleId>{1BF86219-DB3C-47FE-9CDC-CB8B06FA087B}</a:tableStyleId>
              </a:tblPr>
              <a:tblGrid>
                <a:gridCol w="1649753">
                  <a:extLst>
                    <a:ext uri="{9D8B030D-6E8A-4147-A177-3AD203B41FA5}">
                      <a16:colId xmlns:a16="http://schemas.microsoft.com/office/drawing/2014/main" val="1657331928"/>
                    </a:ext>
                  </a:extLst>
                </a:gridCol>
                <a:gridCol w="4064531">
                  <a:extLst>
                    <a:ext uri="{9D8B030D-6E8A-4147-A177-3AD203B41FA5}">
                      <a16:colId xmlns:a16="http://schemas.microsoft.com/office/drawing/2014/main" val="235104363"/>
                    </a:ext>
                  </a:extLst>
                </a:gridCol>
                <a:gridCol w="2913106">
                  <a:extLst>
                    <a:ext uri="{9D8B030D-6E8A-4147-A177-3AD203B41FA5}">
                      <a16:colId xmlns:a16="http://schemas.microsoft.com/office/drawing/2014/main" val="1333351185"/>
                    </a:ext>
                  </a:extLst>
                </a:gridCol>
              </a:tblGrid>
              <a:tr h="47080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</a:rPr>
                        <a:t>Caso</a:t>
                      </a:r>
                      <a:r>
                        <a:rPr lang="en-US" sz="1800">
                          <a:effectLst/>
                        </a:rPr>
                        <a:t> de </a:t>
                      </a:r>
                      <a:r>
                        <a:rPr lang="en-US" sz="1800" err="1">
                          <a:effectLst/>
                        </a:rPr>
                        <a:t>Uso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2514600" algn="r"/>
                        </a:tabLst>
                      </a:pPr>
                      <a:r>
                        <a:rPr lang="en-US" sz="1800" err="1">
                          <a:effectLst/>
                        </a:rPr>
                        <a:t>Modificar</a:t>
                      </a:r>
                      <a:r>
                        <a:rPr lang="en-US" sz="1800">
                          <a:effectLst/>
                        </a:rPr>
                        <a:t> y/o </a:t>
                      </a:r>
                      <a:r>
                        <a:rPr lang="en-US" sz="1800" err="1">
                          <a:effectLst/>
                        </a:rPr>
                        <a:t>inactivar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Tipo</a:t>
                      </a:r>
                      <a:r>
                        <a:rPr lang="en-US" sz="1800">
                          <a:effectLst/>
                        </a:rPr>
                        <a:t> de </a:t>
                      </a:r>
                      <a:r>
                        <a:rPr lang="en-US" sz="1800" err="1">
                          <a:effectLst/>
                        </a:rPr>
                        <a:t>Documento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err="1">
                          <a:effectLst/>
                        </a:rPr>
                        <a:t>Identificador</a:t>
                      </a:r>
                      <a:r>
                        <a:rPr lang="en-US" sz="1100">
                          <a:effectLst/>
                        </a:rPr>
                        <a:t>: </a:t>
                      </a:r>
                      <a:endParaRPr lang="en-US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03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1809637"/>
                  </a:ext>
                </a:extLst>
              </a:tr>
              <a:tr h="47080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</a:rPr>
                        <a:t>Actores</a:t>
                      </a: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</a:rPr>
                        <a:t>administradores</a:t>
                      </a:r>
                      <a:r>
                        <a:rPr lang="en-US" sz="1800">
                          <a:effectLst/>
                        </a:rPr>
                        <a:t>.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sz="1800">
                        <a:effectLst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179722"/>
                  </a:ext>
                </a:extLst>
              </a:tr>
              <a:tr h="47080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</a:rPr>
                        <a:t>Tipo</a:t>
                      </a: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</a:rPr>
                        <a:t>Primario</a:t>
                      </a:r>
                      <a:r>
                        <a:rPr lang="en-US" sz="1800">
                          <a:effectLst/>
                        </a:rPr>
                        <a:t>.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sz="1800">
                        <a:effectLst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857168"/>
                  </a:ext>
                </a:extLst>
              </a:tr>
              <a:tr h="24114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</a:rPr>
                        <a:t>Referencias</a:t>
                      </a: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N/A.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072168"/>
                  </a:ext>
                </a:extLst>
              </a:tr>
              <a:tr h="70047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</a:rPr>
                        <a:t>Precondición</a:t>
                      </a: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El </a:t>
                      </a:r>
                      <a:r>
                        <a:rPr lang="en-US" sz="1800" err="1">
                          <a:effectLst/>
                        </a:rPr>
                        <a:t>usuario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debe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tener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permiso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sobre</a:t>
                      </a:r>
                      <a:r>
                        <a:rPr lang="en-US" sz="1800">
                          <a:effectLst/>
                        </a:rPr>
                        <a:t> la </a:t>
                      </a:r>
                      <a:r>
                        <a:rPr lang="en-US" sz="1800" err="1">
                          <a:effectLst/>
                        </a:rPr>
                        <a:t>pantalla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El </a:t>
                      </a:r>
                      <a:r>
                        <a:rPr lang="en-US" sz="1800" err="1">
                          <a:effectLst/>
                        </a:rPr>
                        <a:t>tipo</a:t>
                      </a:r>
                      <a:r>
                        <a:rPr lang="en-US" sz="1800">
                          <a:effectLst/>
                        </a:rPr>
                        <a:t> de </a:t>
                      </a:r>
                      <a:r>
                        <a:rPr lang="en-US" sz="1800" err="1">
                          <a:effectLst/>
                        </a:rPr>
                        <a:t>documento</a:t>
                      </a:r>
                      <a:r>
                        <a:rPr lang="en-US" sz="1800">
                          <a:effectLst/>
                        </a:rPr>
                        <a:t> a </a:t>
                      </a:r>
                      <a:r>
                        <a:rPr lang="en-US" sz="1800" err="1">
                          <a:effectLst/>
                        </a:rPr>
                        <a:t>modificar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debe</a:t>
                      </a:r>
                      <a:r>
                        <a:rPr lang="en-US" sz="1800">
                          <a:effectLst/>
                        </a:rPr>
                        <a:t> de </a:t>
                      </a:r>
                      <a:r>
                        <a:rPr lang="en-US" sz="1800" err="1">
                          <a:effectLst/>
                        </a:rPr>
                        <a:t>existir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en</a:t>
                      </a:r>
                      <a:r>
                        <a:rPr lang="en-US" sz="1800">
                          <a:effectLst/>
                        </a:rPr>
                        <a:t> la base de </a:t>
                      </a:r>
                      <a:r>
                        <a:rPr lang="en-US" sz="1800" err="1">
                          <a:effectLst/>
                        </a:rPr>
                        <a:t>datos</a:t>
                      </a:r>
                      <a:r>
                        <a:rPr lang="en-US" sz="1800">
                          <a:effectLst/>
                        </a:rPr>
                        <a:t>.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752975"/>
                  </a:ext>
                </a:extLst>
              </a:tr>
              <a:tr h="47080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</a:rPr>
                        <a:t>Pos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condición</a:t>
                      </a: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El </a:t>
                      </a:r>
                      <a:r>
                        <a:rPr lang="en-US" sz="1800" err="1">
                          <a:effectLst/>
                        </a:rPr>
                        <a:t>sistema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debe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permitir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modificar</a:t>
                      </a:r>
                      <a:r>
                        <a:rPr lang="en-US" sz="1800">
                          <a:effectLst/>
                        </a:rPr>
                        <a:t> el </a:t>
                      </a:r>
                      <a:r>
                        <a:rPr lang="en-US" sz="1800" err="1">
                          <a:effectLst/>
                        </a:rPr>
                        <a:t>tipo</a:t>
                      </a:r>
                      <a:r>
                        <a:rPr lang="en-US" sz="1800">
                          <a:effectLst/>
                        </a:rPr>
                        <a:t> de </a:t>
                      </a:r>
                      <a:r>
                        <a:rPr lang="en-US" sz="1800" err="1">
                          <a:effectLst/>
                        </a:rPr>
                        <a:t>documento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su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nomenclatura</a:t>
                      </a:r>
                      <a:r>
                        <a:rPr lang="en-US" sz="1800">
                          <a:effectLst/>
                        </a:rPr>
                        <a:t> y </a:t>
                      </a:r>
                      <a:r>
                        <a:rPr lang="en-US" sz="1800" err="1">
                          <a:effectLst/>
                        </a:rPr>
                        <a:t>su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estado</a:t>
                      </a:r>
                      <a:r>
                        <a:rPr lang="en-US" sz="1800">
                          <a:effectLst/>
                        </a:rPr>
                        <a:t>.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079631"/>
                  </a:ext>
                </a:extLst>
              </a:tr>
              <a:tr h="47080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</a:rPr>
                        <a:t>Descripción</a:t>
                      </a: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El </a:t>
                      </a:r>
                      <a:r>
                        <a:rPr lang="en-US" sz="1800" err="1">
                          <a:effectLst/>
                        </a:rPr>
                        <a:t>sistema</a:t>
                      </a:r>
                      <a:r>
                        <a:rPr lang="en-US" sz="1800">
                          <a:effectLst/>
                        </a:rPr>
                        <a:t> SENASISTENCIA </a:t>
                      </a:r>
                      <a:r>
                        <a:rPr lang="en-US" sz="1800" err="1">
                          <a:effectLst/>
                        </a:rPr>
                        <a:t>permitirá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modificar</a:t>
                      </a:r>
                      <a:r>
                        <a:rPr lang="en-US" sz="1800">
                          <a:effectLst/>
                        </a:rPr>
                        <a:t> o </a:t>
                      </a:r>
                      <a:r>
                        <a:rPr lang="en-US" sz="1800" err="1">
                          <a:effectLst/>
                        </a:rPr>
                        <a:t>inactivar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los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diferentes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tipos</a:t>
                      </a:r>
                      <a:r>
                        <a:rPr lang="en-US" sz="1800">
                          <a:effectLst/>
                        </a:rPr>
                        <a:t> de </a:t>
                      </a:r>
                      <a:r>
                        <a:rPr lang="en-US" sz="1800" err="1">
                          <a:effectLst/>
                        </a:rPr>
                        <a:t>documento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existentes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en</a:t>
                      </a:r>
                      <a:r>
                        <a:rPr lang="en-US" sz="1800">
                          <a:effectLst/>
                        </a:rPr>
                        <a:t> la base de </a:t>
                      </a:r>
                      <a:r>
                        <a:rPr lang="en-US" sz="1800" err="1">
                          <a:effectLst/>
                        </a:rPr>
                        <a:t>datos</a:t>
                      </a:r>
                      <a:r>
                        <a:rPr lang="en-US" sz="1800">
                          <a:effectLst/>
                        </a:rPr>
                        <a:t>.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174727"/>
                  </a:ext>
                </a:extLst>
              </a:tr>
              <a:tr h="115979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</a:rPr>
                        <a:t>Resumen</a:t>
                      </a: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Una </a:t>
                      </a:r>
                      <a:r>
                        <a:rPr lang="en-US" sz="1800" err="1">
                          <a:effectLst/>
                        </a:rPr>
                        <a:t>vez</a:t>
                      </a:r>
                      <a:r>
                        <a:rPr lang="en-US" sz="1800">
                          <a:effectLst/>
                        </a:rPr>
                        <a:t> el </a:t>
                      </a:r>
                      <a:r>
                        <a:rPr lang="en-US" sz="1800" err="1">
                          <a:effectLst/>
                        </a:rPr>
                        <a:t>usuario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ingrese</a:t>
                      </a:r>
                      <a:r>
                        <a:rPr lang="en-US" sz="1800">
                          <a:effectLst/>
                        </a:rPr>
                        <a:t> la </a:t>
                      </a:r>
                      <a:r>
                        <a:rPr lang="en-US" sz="1800" err="1">
                          <a:effectLst/>
                        </a:rPr>
                        <a:t>url</a:t>
                      </a:r>
                      <a:r>
                        <a:rPr lang="en-US" sz="1800">
                          <a:effectLst/>
                        </a:rPr>
                        <a:t> del </a:t>
                      </a:r>
                      <a:r>
                        <a:rPr lang="en-US" sz="1800" err="1">
                          <a:effectLst/>
                        </a:rPr>
                        <a:t>sistema</a:t>
                      </a:r>
                      <a:r>
                        <a:rPr lang="en-US" sz="1800">
                          <a:effectLst/>
                        </a:rPr>
                        <a:t> SENASISTENCIA y </a:t>
                      </a:r>
                      <a:r>
                        <a:rPr lang="en-US" sz="1800" err="1">
                          <a:effectLst/>
                        </a:rPr>
                        <a:t>realice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su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debido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logueo</a:t>
                      </a:r>
                      <a:r>
                        <a:rPr lang="en-US" sz="1800">
                          <a:effectLst/>
                        </a:rPr>
                        <a:t>, </a:t>
                      </a:r>
                      <a:r>
                        <a:rPr lang="en-US" sz="1800" err="1">
                          <a:effectLst/>
                        </a:rPr>
                        <a:t>podrá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ingresar</a:t>
                      </a:r>
                      <a:r>
                        <a:rPr lang="en-US" sz="1800">
                          <a:effectLst/>
                        </a:rPr>
                        <a:t> a la </a:t>
                      </a:r>
                      <a:r>
                        <a:rPr lang="en-US" sz="1800" err="1">
                          <a:effectLst/>
                        </a:rPr>
                        <a:t>pantalla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Creación</a:t>
                      </a:r>
                      <a:r>
                        <a:rPr lang="en-US" sz="1800">
                          <a:effectLst/>
                        </a:rPr>
                        <a:t> de </a:t>
                      </a:r>
                      <a:r>
                        <a:rPr lang="en-US" sz="1800" err="1">
                          <a:effectLst/>
                        </a:rPr>
                        <a:t>tipo</a:t>
                      </a:r>
                      <a:r>
                        <a:rPr lang="en-US" sz="1800">
                          <a:effectLst/>
                        </a:rPr>
                        <a:t> de </a:t>
                      </a:r>
                      <a:r>
                        <a:rPr lang="en-US" sz="1800" err="1">
                          <a:effectLst/>
                        </a:rPr>
                        <a:t>documento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en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ella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podrá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modificar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los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diferentes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documentos</a:t>
                      </a:r>
                      <a:r>
                        <a:rPr lang="en-US" sz="1800">
                          <a:effectLst/>
                        </a:rPr>
                        <a:t> que se </a:t>
                      </a:r>
                      <a:r>
                        <a:rPr lang="en-US" sz="1800" err="1">
                          <a:effectLst/>
                        </a:rPr>
                        <a:t>usarán</a:t>
                      </a:r>
                      <a:r>
                        <a:rPr lang="en-US" sz="1800">
                          <a:effectLst/>
                        </a:rPr>
                        <a:t> para la </a:t>
                      </a:r>
                      <a:r>
                        <a:rPr lang="en-US" sz="1800" err="1">
                          <a:effectLst/>
                        </a:rPr>
                        <a:t>creación</a:t>
                      </a:r>
                      <a:r>
                        <a:rPr lang="en-US" sz="1800">
                          <a:effectLst/>
                        </a:rPr>
                        <a:t> de </a:t>
                      </a:r>
                      <a:r>
                        <a:rPr lang="en-US" sz="1800" err="1">
                          <a:effectLst/>
                        </a:rPr>
                        <a:t>usuario</a:t>
                      </a:r>
                      <a:r>
                        <a:rPr lang="en-US" sz="1800">
                          <a:effectLst/>
                        </a:rPr>
                        <a:t> y/o </a:t>
                      </a:r>
                      <a:r>
                        <a:rPr lang="en-US" sz="1800" err="1">
                          <a:effectLst/>
                        </a:rPr>
                        <a:t>aprendices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6325910"/>
                  </a:ext>
                </a:extLst>
              </a:tr>
            </a:tbl>
          </a:graphicData>
        </a:graphic>
      </p:graphicFrame>
      <p:sp>
        <p:nvSpPr>
          <p:cNvPr id="4" name="Shape 408">
            <a:extLst>
              <a:ext uri="{FF2B5EF4-FFF2-40B4-BE49-F238E27FC236}">
                <a16:creationId xmlns:a16="http://schemas.microsoft.com/office/drawing/2014/main" id="{D9C2F3B7-0889-4C3C-B349-81EE71770A73}"/>
              </a:ext>
            </a:extLst>
          </p:cNvPr>
          <p:cNvSpPr/>
          <p:nvPr/>
        </p:nvSpPr>
        <p:spPr>
          <a:xfrm>
            <a:off x="447288" y="6313477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INDICE</a:t>
            </a:r>
            <a:endParaRPr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41042200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673948-2D80-4A14-BC1E-D0611C2B15BE}"/>
              </a:ext>
            </a:extLst>
          </p:cNvPr>
          <p:cNvSpPr txBox="1"/>
          <p:nvPr/>
        </p:nvSpPr>
        <p:spPr>
          <a:xfrm>
            <a:off x="668421" y="901032"/>
            <a:ext cx="4572000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err="1">
                <a:solidFill>
                  <a:srgbClr val="FFFFFF"/>
                </a:solidFill>
              </a:rPr>
              <a:t>Caso</a:t>
            </a:r>
            <a:r>
              <a:rPr lang="en-US" sz="2000" b="1">
                <a:solidFill>
                  <a:srgbClr val="FFFFFF"/>
                </a:solidFill>
              </a:rPr>
              <a:t> normal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F1A8B1-A9B4-4ADC-98C4-F1A875F3484E}"/>
              </a:ext>
            </a:extLst>
          </p:cNvPr>
          <p:cNvSpPr txBox="1"/>
          <p:nvPr/>
        </p:nvSpPr>
        <p:spPr>
          <a:xfrm>
            <a:off x="0" y="152400"/>
            <a:ext cx="9090525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err="1">
                <a:solidFill>
                  <a:srgbClr val="FFFFFF"/>
                </a:solidFill>
                <a:latin typeface="Calibri"/>
              </a:rPr>
              <a:t>Casos</a:t>
            </a:r>
            <a:r>
              <a:rPr lang="en-US" sz="4000">
                <a:solidFill>
                  <a:srgbClr val="FFFFFF"/>
                </a:solidFill>
                <a:latin typeface="Calibri"/>
              </a:rPr>
              <a:t> de </a:t>
            </a:r>
            <a:r>
              <a:rPr lang="en-US" sz="4000" err="1">
                <a:solidFill>
                  <a:srgbClr val="FFFFFF"/>
                </a:solidFill>
                <a:latin typeface="Calibri"/>
              </a:rPr>
              <a:t>Uso</a:t>
            </a:r>
            <a:r>
              <a:rPr lang="en-US" sz="4000">
                <a:solidFill>
                  <a:srgbClr val="FFFFFF"/>
                </a:solidFill>
                <a:latin typeface="Calibri"/>
              </a:rPr>
              <a:t> </a:t>
            </a:r>
            <a:r>
              <a:rPr lang="en-US" sz="4000" err="1">
                <a:solidFill>
                  <a:srgbClr val="FFFFFF"/>
                </a:solidFill>
                <a:latin typeface="Calibri"/>
              </a:rPr>
              <a:t>Extendido</a:t>
            </a:r>
            <a:r>
              <a:rPr lang="en-US" sz="4000"/>
              <a:t>​​​​​​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A8660B3-E12C-4218-B950-05F310C46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098850"/>
              </p:ext>
            </p:extLst>
          </p:nvPr>
        </p:nvGraphicFramePr>
        <p:xfrm>
          <a:off x="320842" y="1470526"/>
          <a:ext cx="8347206" cy="4876800"/>
        </p:xfrm>
        <a:graphic>
          <a:graphicData uri="http://schemas.openxmlformats.org/drawingml/2006/table">
            <a:tbl>
              <a:tblPr firstRow="1" bandRow="1">
                <a:tableStyleId>{1BF86219-DB3C-47FE-9CDC-CB8B06FA087B}</a:tableStyleId>
              </a:tblPr>
              <a:tblGrid>
                <a:gridCol w="1072081">
                  <a:extLst>
                    <a:ext uri="{9D8B030D-6E8A-4147-A177-3AD203B41FA5}">
                      <a16:colId xmlns:a16="http://schemas.microsoft.com/office/drawing/2014/main" val="1062118644"/>
                    </a:ext>
                  </a:extLst>
                </a:gridCol>
                <a:gridCol w="1199980">
                  <a:extLst>
                    <a:ext uri="{9D8B030D-6E8A-4147-A177-3AD203B41FA5}">
                      <a16:colId xmlns:a16="http://schemas.microsoft.com/office/drawing/2014/main" val="3040333444"/>
                    </a:ext>
                  </a:extLst>
                </a:gridCol>
                <a:gridCol w="6075145">
                  <a:extLst>
                    <a:ext uri="{9D8B030D-6E8A-4147-A177-3AD203B41FA5}">
                      <a16:colId xmlns:a16="http://schemas.microsoft.com/office/drawing/2014/main" val="2521068659"/>
                    </a:ext>
                  </a:extLst>
                </a:gridCol>
              </a:tblGrid>
              <a:tr h="29908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err="1">
                          <a:effectLst/>
                          <a:latin typeface="Calibri"/>
                        </a:rPr>
                        <a:t>Nro</a:t>
                      </a:r>
                      <a:r>
                        <a:rPr lang="en-US" sz="2000"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err="1">
                          <a:effectLst/>
                          <a:latin typeface="Calibri"/>
                        </a:rPr>
                        <a:t>Ejecutor</a:t>
                      </a:r>
                      <a:endParaRPr lang="en-US" sz="200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/>
                        </a:rPr>
                        <a:t>Paso o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Actividad</a:t>
                      </a:r>
                      <a:endParaRPr lang="en-US" sz="200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0971818"/>
                  </a:ext>
                </a:extLst>
              </a:tr>
              <a:tr h="29908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err="1">
                          <a:effectLst/>
                          <a:latin typeface="Calibri"/>
                        </a:rPr>
                        <a:t>usuario</a:t>
                      </a:r>
                      <a:endParaRPr lang="en-US" sz="200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err="1">
                          <a:effectLst/>
                          <a:latin typeface="Calibri"/>
                        </a:rPr>
                        <a:t>Ingresara</a:t>
                      </a:r>
                      <a:r>
                        <a:rPr lang="en-US" sz="2000">
                          <a:effectLst/>
                          <a:latin typeface="Calibri"/>
                        </a:rPr>
                        <a:t> al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sistema</a:t>
                      </a:r>
                      <a:r>
                        <a:rPr lang="en-US" sz="2000">
                          <a:effectLst/>
                          <a:latin typeface="Calibri"/>
                        </a:rPr>
                        <a:t> SENASISTENCIA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3647507"/>
                  </a:ext>
                </a:extLst>
              </a:tr>
              <a:tr h="59817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/>
                        </a:rPr>
                        <a:t>Sistema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effectLst/>
                          <a:latin typeface="Calibri"/>
                        </a:rPr>
                        <a:t>al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cargará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mostrará</a:t>
                      </a:r>
                      <a:r>
                        <a:rPr lang="en-US" sz="2000">
                          <a:effectLst/>
                          <a:latin typeface="Calibri"/>
                        </a:rPr>
                        <a:t> las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opciones</a:t>
                      </a:r>
                      <a:r>
                        <a:rPr lang="en-US" sz="20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ingreso</a:t>
                      </a:r>
                      <a:r>
                        <a:rPr lang="en-US" sz="2000">
                          <a:effectLst/>
                          <a:latin typeface="Calibri"/>
                        </a:rPr>
                        <a:t> a las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pantalla</a:t>
                      </a:r>
                      <a:r>
                        <a:rPr lang="en-US" sz="2000">
                          <a:effectLst/>
                          <a:latin typeface="Calibri"/>
                        </a:rPr>
                        <a:t> a las que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tiene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permiso</a:t>
                      </a:r>
                      <a:r>
                        <a:rPr lang="en-US" sz="20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acceso</a:t>
                      </a:r>
                      <a:endParaRPr lang="en-US" sz="200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97289205"/>
                  </a:ext>
                </a:extLst>
              </a:tr>
              <a:tr h="11703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err="1">
                          <a:effectLst/>
                          <a:latin typeface="Calibri"/>
                        </a:rPr>
                        <a:t>usuario</a:t>
                      </a:r>
                      <a:endParaRPr lang="en-US" sz="200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err="1">
                          <a:effectLst/>
                          <a:latin typeface="Calibri"/>
                        </a:rPr>
                        <a:t>Ingresara</a:t>
                      </a:r>
                      <a:r>
                        <a:rPr lang="en-US" sz="2000">
                          <a:effectLst/>
                          <a:latin typeface="Calibri"/>
                        </a:rPr>
                        <a:t> a la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pantalla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creación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Tipo</a:t>
                      </a:r>
                      <a:r>
                        <a:rPr lang="en-US" sz="20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Documento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ubicado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en</a:t>
                      </a:r>
                      <a:r>
                        <a:rPr lang="en-US" sz="20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menú</a:t>
                      </a:r>
                      <a:r>
                        <a:rPr lang="en-US" sz="20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configuración</a:t>
                      </a:r>
                      <a:r>
                        <a:rPr lang="en-US" sz="2000">
                          <a:effectLst/>
                          <a:latin typeface="Calibri"/>
                        </a:rPr>
                        <a:t> y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opción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configuración</a:t>
                      </a:r>
                      <a:r>
                        <a:rPr lang="en-US" sz="2000">
                          <a:effectLst/>
                          <a:latin typeface="Calibri"/>
                        </a:rPr>
                        <a:t> del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sistema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seleccionara</a:t>
                      </a:r>
                      <a:r>
                        <a:rPr lang="en-US" sz="2000">
                          <a:effectLst/>
                          <a:latin typeface="Calibri"/>
                        </a:rPr>
                        <a:t> la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rama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tipo</a:t>
                      </a:r>
                      <a:r>
                        <a:rPr lang="en-US" sz="20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documento</a:t>
                      </a:r>
                      <a:endParaRPr lang="en-US" sz="200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77755264"/>
                  </a:ext>
                </a:extLst>
              </a:tr>
              <a:tr h="237969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err="1">
                          <a:effectLst/>
                          <a:latin typeface="Calibri"/>
                        </a:rPr>
                        <a:t>sistema</a:t>
                      </a:r>
                      <a:endParaRPr lang="en-US" sz="200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err="1">
                          <a:effectLst/>
                          <a:latin typeface="Calibri"/>
                        </a:rPr>
                        <a:t>Desplegará</a:t>
                      </a:r>
                      <a:r>
                        <a:rPr lang="en-US" sz="2000">
                          <a:effectLst/>
                          <a:latin typeface="Calibri"/>
                        </a:rPr>
                        <a:t> la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pantalla</a:t>
                      </a:r>
                      <a:r>
                        <a:rPr lang="en-US" sz="2000">
                          <a:effectLst/>
                          <a:latin typeface="Calibri"/>
                        </a:rPr>
                        <a:t> con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los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campos</a:t>
                      </a:r>
                      <a:r>
                        <a:rPr lang="en-US" sz="2000">
                          <a:effectLst/>
                          <a:latin typeface="Calibri"/>
                        </a:rPr>
                        <a:t>: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2000" err="1">
                          <a:effectLst/>
                          <a:latin typeface="Calibri"/>
                        </a:rPr>
                        <a:t>Nombre</a:t>
                      </a:r>
                      <a:r>
                        <a:rPr lang="en-US" sz="2000">
                          <a:effectLst/>
                          <a:latin typeface="Calibri"/>
                        </a:rPr>
                        <a:t> del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tipo</a:t>
                      </a:r>
                      <a:r>
                        <a:rPr lang="en-US" sz="20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documento</a:t>
                      </a:r>
                      <a:endParaRPr lang="en-US" sz="2000">
                        <a:effectLst/>
                        <a:latin typeface="Calibri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2000" err="1">
                          <a:effectLst/>
                          <a:latin typeface="Calibri"/>
                        </a:rPr>
                        <a:t>Nomenclatura</a:t>
                      </a:r>
                      <a:r>
                        <a:rPr lang="en-US" sz="2000">
                          <a:effectLst/>
                          <a:latin typeface="Calibri"/>
                        </a:rPr>
                        <a:t> del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tipo</a:t>
                      </a:r>
                      <a:r>
                        <a:rPr lang="en-US" sz="20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documento</a:t>
                      </a:r>
                      <a:endParaRPr lang="en-US" sz="2000">
                        <a:effectLst/>
                        <a:latin typeface="Calibri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/>
                        </a:rPr>
                        <a:t>Estado del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documento</a:t>
                      </a:r>
                      <a:endParaRPr lang="en-US" sz="2000">
                        <a:effectLst/>
                        <a:latin typeface="Calibri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err="1">
                          <a:effectLst/>
                          <a:latin typeface="Calibri"/>
                        </a:rPr>
                        <a:t>Todos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los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campos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seran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opcionales</a:t>
                      </a:r>
                      <a:r>
                        <a:rPr lang="en-US" sz="2000">
                          <a:effectLst/>
                          <a:latin typeface="Calibri"/>
                        </a:rPr>
                        <a:t> para la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búsqueda</a:t>
                      </a:r>
                      <a:endParaRPr lang="en-US" sz="2000">
                        <a:effectLst/>
                        <a:latin typeface="Calibri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2000" err="1">
                          <a:effectLst/>
                          <a:latin typeface="Calibri"/>
                        </a:rPr>
                        <a:t>Botòn</a:t>
                      </a:r>
                      <a:r>
                        <a:rPr lang="en-US" sz="2000">
                          <a:effectLst/>
                          <a:latin typeface="Calibri"/>
                        </a:rPr>
                        <a:t> “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Guardar</a:t>
                      </a:r>
                      <a:r>
                        <a:rPr lang="en-US" sz="2000">
                          <a:effectLst/>
                          <a:latin typeface="Calibri"/>
                        </a:rPr>
                        <a:t>”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2000" err="1">
                          <a:effectLst/>
                          <a:latin typeface="Calibri"/>
                        </a:rPr>
                        <a:t>Botòn</a:t>
                      </a:r>
                      <a:r>
                        <a:rPr lang="en-US" sz="2000">
                          <a:effectLst/>
                          <a:latin typeface="Calibri"/>
                        </a:rPr>
                        <a:t> “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Cancelar</a:t>
                      </a:r>
                      <a:r>
                        <a:rPr lang="en-US" sz="2000">
                          <a:effectLst/>
                          <a:latin typeface="Calibri"/>
                        </a:rPr>
                        <a:t>”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2000" err="1">
                          <a:effectLst/>
                          <a:latin typeface="Calibri"/>
                        </a:rPr>
                        <a:t>Botón</a:t>
                      </a:r>
                      <a:r>
                        <a:rPr lang="en-US" sz="2000">
                          <a:effectLst/>
                          <a:latin typeface="Calibri"/>
                        </a:rPr>
                        <a:t> “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Buscar</a:t>
                      </a:r>
                      <a:r>
                        <a:rPr lang="en-US" sz="2000">
                          <a:effectLst/>
                          <a:latin typeface="Calibri"/>
                        </a:rPr>
                        <a:t>”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1299614"/>
                  </a:ext>
                </a:extLst>
              </a:tr>
            </a:tbl>
          </a:graphicData>
        </a:graphic>
      </p:graphicFrame>
      <p:sp>
        <p:nvSpPr>
          <p:cNvPr id="4" name="Shape 408">
            <a:extLst>
              <a:ext uri="{FF2B5EF4-FFF2-40B4-BE49-F238E27FC236}">
                <a16:creationId xmlns:a16="http://schemas.microsoft.com/office/drawing/2014/main" id="{6DDAC40F-B32A-41BE-AA89-48C76ECC3DD6}"/>
              </a:ext>
            </a:extLst>
          </p:cNvPr>
          <p:cNvSpPr/>
          <p:nvPr/>
        </p:nvSpPr>
        <p:spPr>
          <a:xfrm>
            <a:off x="447288" y="6313477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INDICE</a:t>
            </a:r>
            <a:endParaRPr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24959146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BC9230-70D6-4B4A-8852-BB930D45EDC8}"/>
              </a:ext>
            </a:extLst>
          </p:cNvPr>
          <p:cNvSpPr txBox="1"/>
          <p:nvPr/>
        </p:nvSpPr>
        <p:spPr>
          <a:xfrm>
            <a:off x="521369" y="179137"/>
            <a:ext cx="8502315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err="1">
                <a:solidFill>
                  <a:srgbClr val="FFFFFF"/>
                </a:solidFill>
                <a:latin typeface="Calibri"/>
              </a:rPr>
              <a:t>Casos</a:t>
            </a:r>
            <a:r>
              <a:rPr lang="en-US" sz="4000">
                <a:solidFill>
                  <a:srgbClr val="FFFFFF"/>
                </a:solidFill>
                <a:latin typeface="Calibri"/>
              </a:rPr>
              <a:t> de </a:t>
            </a:r>
            <a:r>
              <a:rPr lang="en-US" sz="4000" err="1">
                <a:solidFill>
                  <a:srgbClr val="FFFFFF"/>
                </a:solidFill>
                <a:latin typeface="Calibri"/>
              </a:rPr>
              <a:t>Uso</a:t>
            </a:r>
            <a:r>
              <a:rPr lang="en-US" sz="4000">
                <a:solidFill>
                  <a:srgbClr val="FFFFFF"/>
                </a:solidFill>
                <a:latin typeface="Calibri"/>
              </a:rPr>
              <a:t> </a:t>
            </a:r>
            <a:r>
              <a:rPr lang="en-US" sz="4000" err="1">
                <a:solidFill>
                  <a:srgbClr val="FFFFFF"/>
                </a:solidFill>
                <a:latin typeface="Calibri"/>
              </a:rPr>
              <a:t>Extendido</a:t>
            </a:r>
            <a:r>
              <a:rPr lang="en-US" sz="4000"/>
              <a:t>​​​​​​​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AF34D18-A842-4003-BAA6-1038263EA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456263"/>
              </p:ext>
            </p:extLst>
          </p:nvPr>
        </p:nvGraphicFramePr>
        <p:xfrm>
          <a:off x="187157" y="1604210"/>
          <a:ext cx="8789604" cy="5141225"/>
        </p:xfrm>
        <a:graphic>
          <a:graphicData uri="http://schemas.openxmlformats.org/drawingml/2006/table">
            <a:tbl>
              <a:tblPr firstRow="1" bandRow="1">
                <a:tableStyleId>{1BF86219-DB3C-47FE-9CDC-CB8B06FA087B}</a:tableStyleId>
              </a:tblPr>
              <a:tblGrid>
                <a:gridCol w="1128902">
                  <a:extLst>
                    <a:ext uri="{9D8B030D-6E8A-4147-A177-3AD203B41FA5}">
                      <a16:colId xmlns:a16="http://schemas.microsoft.com/office/drawing/2014/main" val="4197344882"/>
                    </a:ext>
                  </a:extLst>
                </a:gridCol>
                <a:gridCol w="1263579">
                  <a:extLst>
                    <a:ext uri="{9D8B030D-6E8A-4147-A177-3AD203B41FA5}">
                      <a16:colId xmlns:a16="http://schemas.microsoft.com/office/drawing/2014/main" val="3360166819"/>
                    </a:ext>
                  </a:extLst>
                </a:gridCol>
                <a:gridCol w="6397123">
                  <a:extLst>
                    <a:ext uri="{9D8B030D-6E8A-4147-A177-3AD203B41FA5}">
                      <a16:colId xmlns:a16="http://schemas.microsoft.com/office/drawing/2014/main" val="649767322"/>
                    </a:ext>
                  </a:extLst>
                </a:gridCol>
              </a:tblGrid>
              <a:tr h="7998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</a:rPr>
                        <a:t>usuario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</a:rPr>
                        <a:t>diligenciara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los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campos</a:t>
                      </a:r>
                      <a:r>
                        <a:rPr lang="en-US" sz="1800">
                          <a:effectLst/>
                        </a:rPr>
                        <a:t> que </a:t>
                      </a:r>
                      <a:r>
                        <a:rPr lang="en-US" sz="1800" err="1">
                          <a:effectLst/>
                        </a:rPr>
                        <a:t>sean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necesarios</a:t>
                      </a:r>
                      <a:r>
                        <a:rPr lang="en-US" sz="1800">
                          <a:effectLst/>
                        </a:rPr>
                        <a:t> para la </a:t>
                      </a:r>
                      <a:r>
                        <a:rPr lang="en-US" sz="1800" err="1">
                          <a:effectLst/>
                        </a:rPr>
                        <a:t>búsqueda</a:t>
                      </a:r>
                      <a:r>
                        <a:rPr lang="en-US" sz="1800">
                          <a:effectLst/>
                        </a:rPr>
                        <a:t> y hara </a:t>
                      </a:r>
                      <a:r>
                        <a:rPr lang="en-US" sz="1800" err="1">
                          <a:effectLst/>
                        </a:rPr>
                        <a:t>clic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en</a:t>
                      </a:r>
                      <a:r>
                        <a:rPr lang="en-US" sz="1800">
                          <a:effectLst/>
                        </a:rPr>
                        <a:t> el </a:t>
                      </a:r>
                      <a:r>
                        <a:rPr lang="en-US" sz="1800" err="1">
                          <a:effectLst/>
                        </a:rPr>
                        <a:t>botón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Buscar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2129102"/>
                  </a:ext>
                </a:extLst>
              </a:tr>
              <a:tr h="105784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</a:rPr>
                        <a:t>sistema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</a:rPr>
                        <a:t>en</a:t>
                      </a:r>
                      <a:r>
                        <a:rPr lang="en-US" sz="1800">
                          <a:effectLst/>
                        </a:rPr>
                        <a:t> la </a:t>
                      </a:r>
                      <a:r>
                        <a:rPr lang="en-US" sz="1800" err="1">
                          <a:effectLst/>
                        </a:rPr>
                        <a:t>tabla</a:t>
                      </a:r>
                      <a:r>
                        <a:rPr lang="en-US" sz="1800">
                          <a:effectLst/>
                        </a:rPr>
                        <a:t>(</a:t>
                      </a:r>
                      <a:r>
                        <a:rPr lang="en-US" sz="1800" err="1">
                          <a:effectLst/>
                        </a:rPr>
                        <a:t>grilla</a:t>
                      </a:r>
                      <a:r>
                        <a:rPr lang="en-US" sz="1800">
                          <a:effectLst/>
                        </a:rPr>
                        <a:t>) se </a:t>
                      </a:r>
                      <a:r>
                        <a:rPr lang="en-US" sz="1800" err="1">
                          <a:effectLst/>
                        </a:rPr>
                        <a:t>desplegará</a:t>
                      </a:r>
                      <a:r>
                        <a:rPr lang="en-US" sz="1800">
                          <a:effectLst/>
                        </a:rPr>
                        <a:t> la </a:t>
                      </a:r>
                      <a:r>
                        <a:rPr lang="en-US" sz="1800" err="1">
                          <a:effectLst/>
                        </a:rPr>
                        <a:t>información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correspondiente</a:t>
                      </a:r>
                      <a:r>
                        <a:rPr lang="en-US" sz="1800">
                          <a:effectLst/>
                        </a:rPr>
                        <a:t> a </a:t>
                      </a:r>
                      <a:r>
                        <a:rPr lang="en-US" sz="1800" err="1">
                          <a:effectLst/>
                        </a:rPr>
                        <a:t>los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datos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seleccionado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en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los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campos</a:t>
                      </a:r>
                      <a:r>
                        <a:rPr lang="en-US" sz="1800">
                          <a:effectLst/>
                        </a:rPr>
                        <a:t> de </a:t>
                      </a:r>
                      <a:r>
                        <a:rPr lang="en-US" sz="1800" err="1">
                          <a:effectLst/>
                        </a:rPr>
                        <a:t>filtro</a:t>
                      </a:r>
                      <a:r>
                        <a:rPr lang="en-US" sz="1800">
                          <a:effectLst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02594561"/>
                  </a:ext>
                </a:extLst>
              </a:tr>
              <a:tr h="54182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</a:rPr>
                        <a:t>usuario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hara </a:t>
                      </a:r>
                      <a:r>
                        <a:rPr lang="en-US" sz="1800" err="1">
                          <a:effectLst/>
                        </a:rPr>
                        <a:t>clic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en</a:t>
                      </a:r>
                      <a:r>
                        <a:rPr lang="en-US" sz="1800">
                          <a:effectLst/>
                        </a:rPr>
                        <a:t> el </a:t>
                      </a:r>
                      <a:r>
                        <a:rPr lang="en-US" sz="1800" err="1">
                          <a:effectLst/>
                        </a:rPr>
                        <a:t>botón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Modificar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ubicado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en</a:t>
                      </a:r>
                      <a:r>
                        <a:rPr lang="en-US" sz="1800">
                          <a:effectLst/>
                        </a:rPr>
                        <a:t> la </a:t>
                      </a:r>
                      <a:r>
                        <a:rPr lang="en-US" sz="1800" err="1">
                          <a:effectLst/>
                        </a:rPr>
                        <a:t>columna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acción</a:t>
                      </a:r>
                      <a:r>
                        <a:rPr lang="en-US" sz="1800">
                          <a:effectLst/>
                        </a:rPr>
                        <a:t> de la </a:t>
                      </a:r>
                      <a:r>
                        <a:rPr lang="en-US" sz="1800" err="1">
                          <a:effectLst/>
                        </a:rPr>
                        <a:t>tabla</a:t>
                      </a:r>
                      <a:r>
                        <a:rPr lang="en-US" sz="1800">
                          <a:effectLst/>
                        </a:rPr>
                        <a:t>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39961394"/>
                  </a:ext>
                </a:extLst>
              </a:tr>
              <a:tr h="7998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</a:rPr>
                        <a:t>sistema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</a:rPr>
                        <a:t>cargará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todos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los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datos</a:t>
                      </a:r>
                      <a:r>
                        <a:rPr lang="en-US" sz="1800">
                          <a:effectLst/>
                        </a:rPr>
                        <a:t> del </a:t>
                      </a:r>
                      <a:r>
                        <a:rPr lang="en-US" sz="1800" err="1">
                          <a:effectLst/>
                        </a:rPr>
                        <a:t>tipo</a:t>
                      </a:r>
                      <a:r>
                        <a:rPr lang="en-US" sz="1800">
                          <a:effectLst/>
                        </a:rPr>
                        <a:t> de </a:t>
                      </a:r>
                      <a:r>
                        <a:rPr lang="en-US" sz="1800" err="1">
                          <a:effectLst/>
                        </a:rPr>
                        <a:t>documento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en</a:t>
                      </a:r>
                      <a:r>
                        <a:rPr lang="en-US" sz="1800">
                          <a:effectLst/>
                        </a:rPr>
                        <a:t> el panel </a:t>
                      </a:r>
                      <a:r>
                        <a:rPr lang="en-US" sz="1800" err="1">
                          <a:effectLst/>
                        </a:rPr>
                        <a:t>creación</a:t>
                      </a:r>
                      <a:r>
                        <a:rPr lang="en-US" sz="1800">
                          <a:effectLst/>
                        </a:rPr>
                        <a:t> o </a:t>
                      </a:r>
                      <a:r>
                        <a:rPr lang="en-US" sz="1800" err="1">
                          <a:effectLst/>
                        </a:rPr>
                        <a:t>búsqueda</a:t>
                      </a:r>
                      <a:r>
                        <a:rPr lang="en-US" sz="1800">
                          <a:effectLst/>
                        </a:rPr>
                        <a:t> de </a:t>
                      </a:r>
                      <a:r>
                        <a:rPr lang="en-US" sz="1800" err="1">
                          <a:effectLst/>
                        </a:rPr>
                        <a:t>documento</a:t>
                      </a:r>
                      <a:r>
                        <a:rPr lang="en-US" sz="1800">
                          <a:effectLst/>
                        </a:rPr>
                        <a:t>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781714"/>
                  </a:ext>
                </a:extLst>
              </a:tr>
              <a:tr h="7998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</a:rPr>
                        <a:t>usuario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</a:rPr>
                        <a:t>cambiará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los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datos</a:t>
                      </a:r>
                      <a:r>
                        <a:rPr lang="en-US" sz="1800">
                          <a:effectLst/>
                        </a:rPr>
                        <a:t> del </a:t>
                      </a:r>
                      <a:r>
                        <a:rPr lang="en-US" sz="1800" err="1">
                          <a:effectLst/>
                        </a:rPr>
                        <a:t>tipo</a:t>
                      </a:r>
                      <a:r>
                        <a:rPr lang="en-US" sz="1800">
                          <a:effectLst/>
                        </a:rPr>
                        <a:t> de </a:t>
                      </a:r>
                      <a:r>
                        <a:rPr lang="en-US" sz="1800" err="1">
                          <a:effectLst/>
                        </a:rPr>
                        <a:t>documento</a:t>
                      </a:r>
                      <a:r>
                        <a:rPr lang="en-US" sz="1800">
                          <a:effectLst/>
                        </a:rPr>
                        <a:t> y </a:t>
                      </a:r>
                      <a:r>
                        <a:rPr lang="en-US" sz="1800" err="1">
                          <a:effectLst/>
                        </a:rPr>
                        <a:t>hará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clic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en</a:t>
                      </a:r>
                      <a:r>
                        <a:rPr lang="en-US" sz="1800">
                          <a:effectLst/>
                        </a:rPr>
                        <a:t> el </a:t>
                      </a:r>
                      <a:r>
                        <a:rPr lang="en-US" sz="1800" err="1">
                          <a:effectLst/>
                        </a:rPr>
                        <a:t>botón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guardar</a:t>
                      </a:r>
                      <a:r>
                        <a:rPr lang="en-US" sz="1800">
                          <a:effectLst/>
                        </a:rPr>
                        <a:t>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1931686"/>
                  </a:ext>
                </a:extLst>
              </a:tr>
              <a:tr h="113524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</a:rPr>
                        <a:t>sistema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</a:rPr>
                        <a:t>mostrará</a:t>
                      </a:r>
                      <a:r>
                        <a:rPr lang="en-US" sz="1800">
                          <a:effectLst/>
                        </a:rPr>
                        <a:t> el </a:t>
                      </a:r>
                      <a:r>
                        <a:rPr lang="en-US" sz="1800" err="1">
                          <a:effectLst/>
                        </a:rPr>
                        <a:t>mensaje</a:t>
                      </a:r>
                      <a:r>
                        <a:rPr lang="en-US" sz="1800">
                          <a:effectLst/>
                        </a:rPr>
                        <a:t> de </a:t>
                      </a:r>
                      <a:r>
                        <a:rPr lang="en-US" sz="1800" err="1">
                          <a:effectLst/>
                        </a:rPr>
                        <a:t>datos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actualizados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correctamente</a:t>
                      </a:r>
                      <a:r>
                        <a:rPr lang="en-US" sz="1800">
                          <a:effectLst/>
                        </a:rPr>
                        <a:t> y lo </a:t>
                      </a:r>
                      <a:r>
                        <a:rPr lang="en-US" sz="1800" err="1">
                          <a:effectLst/>
                        </a:rPr>
                        <a:t>cargará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en</a:t>
                      </a:r>
                      <a:r>
                        <a:rPr lang="en-US" sz="1800">
                          <a:effectLst/>
                        </a:rPr>
                        <a:t> la </a:t>
                      </a:r>
                      <a:r>
                        <a:rPr lang="en-US" sz="1800" err="1">
                          <a:effectLst/>
                        </a:rPr>
                        <a:t>tabla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si</a:t>
                      </a:r>
                      <a:r>
                        <a:rPr lang="en-US" sz="1800">
                          <a:effectLst/>
                        </a:rPr>
                        <a:t> el </a:t>
                      </a:r>
                      <a:r>
                        <a:rPr lang="en-US" sz="1800" err="1">
                          <a:effectLst/>
                        </a:rPr>
                        <a:t>documento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inactivado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en</a:t>
                      </a:r>
                      <a:r>
                        <a:rPr lang="en-US" sz="1800">
                          <a:effectLst/>
                        </a:rPr>
                        <a:t> la </a:t>
                      </a:r>
                      <a:r>
                        <a:rPr lang="en-US" sz="1800" err="1">
                          <a:effectLst/>
                        </a:rPr>
                        <a:t>columna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fecha</a:t>
                      </a:r>
                      <a:r>
                        <a:rPr lang="en-US" sz="1800">
                          <a:effectLst/>
                        </a:rPr>
                        <a:t> de </a:t>
                      </a:r>
                      <a:r>
                        <a:rPr lang="en-US" sz="1800" err="1">
                          <a:effectLst/>
                        </a:rPr>
                        <a:t>inactivación</a:t>
                      </a:r>
                      <a:r>
                        <a:rPr lang="en-US" sz="1800">
                          <a:effectLst/>
                        </a:rPr>
                        <a:t> se </a:t>
                      </a:r>
                      <a:r>
                        <a:rPr lang="en-US" sz="1800" err="1">
                          <a:effectLst/>
                        </a:rPr>
                        <a:t>visualizará</a:t>
                      </a:r>
                      <a:r>
                        <a:rPr lang="en-US" sz="1800">
                          <a:effectLst/>
                        </a:rPr>
                        <a:t> la </a:t>
                      </a:r>
                      <a:r>
                        <a:rPr lang="en-US" sz="1800" err="1">
                          <a:effectLst/>
                        </a:rPr>
                        <a:t>fecha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en</a:t>
                      </a:r>
                      <a:r>
                        <a:rPr lang="en-US" sz="1800">
                          <a:effectLst/>
                        </a:rPr>
                        <a:t> la que se </a:t>
                      </a:r>
                      <a:r>
                        <a:rPr lang="en-US" sz="1800" err="1">
                          <a:effectLst/>
                        </a:rPr>
                        <a:t>inactivo</a:t>
                      </a:r>
                      <a:r>
                        <a:rPr lang="en-US" sz="1800">
                          <a:effectLst/>
                        </a:rPr>
                        <a:t>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20008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22293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EBC2F9-A0E1-4CB4-8927-08047DA47279}"/>
              </a:ext>
            </a:extLst>
          </p:cNvPr>
          <p:cNvSpPr txBox="1"/>
          <p:nvPr/>
        </p:nvSpPr>
        <p:spPr>
          <a:xfrm>
            <a:off x="1" y="139031"/>
            <a:ext cx="9143998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err="1">
                <a:solidFill>
                  <a:srgbClr val="FFFFFF"/>
                </a:solidFill>
                <a:latin typeface="Calibri"/>
              </a:rPr>
              <a:t>Casos</a:t>
            </a:r>
            <a:r>
              <a:rPr lang="en-US" sz="4000">
                <a:solidFill>
                  <a:srgbClr val="FFFFFF"/>
                </a:solidFill>
                <a:latin typeface="Calibri"/>
              </a:rPr>
              <a:t> de </a:t>
            </a:r>
            <a:r>
              <a:rPr lang="en-US" sz="4000" err="1">
                <a:solidFill>
                  <a:srgbClr val="FFFFFF"/>
                </a:solidFill>
                <a:latin typeface="Calibri"/>
              </a:rPr>
              <a:t>Uso</a:t>
            </a:r>
            <a:r>
              <a:rPr lang="en-US" sz="4000">
                <a:solidFill>
                  <a:srgbClr val="FFFFFF"/>
                </a:solidFill>
                <a:latin typeface="Calibri"/>
              </a:rPr>
              <a:t> </a:t>
            </a:r>
            <a:r>
              <a:rPr lang="en-US" sz="4000" err="1">
                <a:solidFill>
                  <a:srgbClr val="FFFFFF"/>
                </a:solidFill>
                <a:latin typeface="Calibri"/>
              </a:rPr>
              <a:t>Extendido</a:t>
            </a:r>
            <a:r>
              <a:rPr lang="en-US" sz="4000"/>
              <a:t>​​​​​​​​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D5DDA3-F3ED-4895-8516-0F762DAE3C78}"/>
              </a:ext>
            </a:extLst>
          </p:cNvPr>
          <p:cNvSpPr txBox="1"/>
          <p:nvPr/>
        </p:nvSpPr>
        <p:spPr>
          <a:xfrm>
            <a:off x="842211" y="1221874"/>
            <a:ext cx="4572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err="1">
                <a:solidFill>
                  <a:srgbClr val="FFFFFF"/>
                </a:solidFill>
              </a:rPr>
              <a:t>Caso</a:t>
            </a:r>
            <a:r>
              <a:rPr lang="en-US" sz="1800" b="1">
                <a:solidFill>
                  <a:srgbClr val="FFFFFF"/>
                </a:solidFill>
              </a:rPr>
              <a:t> </a:t>
            </a:r>
            <a:r>
              <a:rPr lang="en-US" sz="1800" b="1" err="1">
                <a:solidFill>
                  <a:srgbClr val="FFFFFF"/>
                </a:solidFill>
              </a:rPr>
              <a:t>alterno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288A4D5-8A55-40C9-B5A9-DE431537D5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856814"/>
              </p:ext>
            </p:extLst>
          </p:nvPr>
        </p:nvGraphicFramePr>
        <p:xfrm>
          <a:off x="173790" y="2192420"/>
          <a:ext cx="8822233" cy="4328694"/>
        </p:xfrm>
        <a:graphic>
          <a:graphicData uri="http://schemas.openxmlformats.org/drawingml/2006/table">
            <a:tbl>
              <a:tblPr firstRow="1" bandRow="1">
                <a:tableStyleId>{1BF86219-DB3C-47FE-9CDC-CB8B06FA087B}</a:tableStyleId>
              </a:tblPr>
              <a:tblGrid>
                <a:gridCol w="1130494">
                  <a:extLst>
                    <a:ext uri="{9D8B030D-6E8A-4147-A177-3AD203B41FA5}">
                      <a16:colId xmlns:a16="http://schemas.microsoft.com/office/drawing/2014/main" val="4065960019"/>
                    </a:ext>
                  </a:extLst>
                </a:gridCol>
                <a:gridCol w="7691739">
                  <a:extLst>
                    <a:ext uri="{9D8B030D-6E8A-4147-A177-3AD203B41FA5}">
                      <a16:colId xmlns:a16="http://schemas.microsoft.com/office/drawing/2014/main" val="2879074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err="1">
                          <a:effectLst/>
                          <a:latin typeface="Calibri"/>
                        </a:rPr>
                        <a:t>Nro</a:t>
                      </a:r>
                      <a:r>
                        <a:rPr lang="en-US" sz="2000"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err="1">
                          <a:effectLst/>
                          <a:latin typeface="Calibri"/>
                        </a:rPr>
                        <a:t>Descripción</a:t>
                      </a:r>
                      <a:r>
                        <a:rPr lang="en-US" sz="20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acciones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alternas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4733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effectLst/>
                          <a:latin typeface="Calibri"/>
                        </a:rPr>
                        <a:t>Si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algún</a:t>
                      </a:r>
                      <a:r>
                        <a:rPr lang="en-US" sz="2000">
                          <a:effectLst/>
                          <a:latin typeface="Calibri"/>
                        </a:rPr>
                        <a:t> campo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obligatorio</a:t>
                      </a:r>
                      <a:r>
                        <a:rPr lang="en-US" sz="2000">
                          <a:effectLst/>
                          <a:latin typeface="Calibri"/>
                        </a:rPr>
                        <a:t> no se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encuentra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diligenciado</a:t>
                      </a:r>
                      <a:r>
                        <a:rPr lang="en-US" sz="20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sistema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mostrarà</a:t>
                      </a:r>
                      <a:r>
                        <a:rPr lang="en-US" sz="20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mensaje</a:t>
                      </a:r>
                      <a:r>
                        <a:rPr lang="en-US" sz="2000">
                          <a:effectLst/>
                          <a:latin typeface="Calibri"/>
                        </a:rPr>
                        <a:t> “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Faltan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campos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por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diligenciar</a:t>
                      </a:r>
                      <a:r>
                        <a:rPr lang="en-US" sz="2000">
                          <a:effectLst/>
                          <a:latin typeface="Calibri"/>
                        </a:rPr>
                        <a:t>”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05083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effectLst/>
                          <a:latin typeface="Calibri"/>
                        </a:rPr>
                        <a:t>Si el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tipo</a:t>
                      </a:r>
                      <a:r>
                        <a:rPr lang="en-US" sz="20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documento</a:t>
                      </a:r>
                      <a:r>
                        <a:rPr lang="en-US" sz="2000">
                          <a:effectLst/>
                          <a:latin typeface="Calibri"/>
                        </a:rPr>
                        <a:t> al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cual</a:t>
                      </a:r>
                      <a:r>
                        <a:rPr lang="en-US" sz="2000">
                          <a:effectLst/>
                          <a:latin typeface="Calibri"/>
                        </a:rPr>
                        <a:t> se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va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actualizar</a:t>
                      </a:r>
                      <a:r>
                        <a:rPr lang="en-US" sz="20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registro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ya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existe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en</a:t>
                      </a:r>
                      <a:r>
                        <a:rPr lang="en-US" sz="2000">
                          <a:effectLst/>
                          <a:latin typeface="Calibri"/>
                        </a:rPr>
                        <a:t> la base de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datos</a:t>
                      </a:r>
                      <a:r>
                        <a:rPr lang="en-US" sz="2000">
                          <a:effectLst/>
                          <a:latin typeface="Calibri"/>
                        </a:rPr>
                        <a:t> de SENASISTENCIA se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mostrará</a:t>
                      </a:r>
                      <a:r>
                        <a:rPr lang="en-US" sz="20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mensaje</a:t>
                      </a:r>
                      <a:r>
                        <a:rPr lang="en-US" sz="2000">
                          <a:effectLst/>
                          <a:latin typeface="Calibri"/>
                        </a:rPr>
                        <a:t> “El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documento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ya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existe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por</a:t>
                      </a:r>
                      <a:r>
                        <a:rPr lang="en-US" sz="2000">
                          <a:effectLst/>
                          <a:latin typeface="Calibri"/>
                        </a:rPr>
                        <a:t> favor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corrija</a:t>
                      </a:r>
                      <a:r>
                        <a:rPr lang="en-US" sz="2000">
                          <a:effectLst/>
                          <a:latin typeface="Calibri"/>
                        </a:rPr>
                        <a:t>”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9665103"/>
                  </a:ext>
                </a:extLst>
              </a:tr>
              <a:tr h="249989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effectLst/>
                          <a:latin typeface="Calibri"/>
                        </a:rPr>
                        <a:t>Si se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hace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clic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en</a:t>
                      </a:r>
                      <a:r>
                        <a:rPr lang="en-US" sz="20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botòn</a:t>
                      </a:r>
                      <a:r>
                        <a:rPr lang="en-US" sz="2000">
                          <a:effectLst/>
                          <a:latin typeface="Calibri"/>
                        </a:rPr>
                        <a:t> “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Cancelar</a:t>
                      </a:r>
                      <a:r>
                        <a:rPr lang="en-US" sz="2000">
                          <a:effectLst/>
                          <a:latin typeface="Calibri"/>
                        </a:rPr>
                        <a:t>”, se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mostrará</a:t>
                      </a:r>
                      <a:r>
                        <a:rPr lang="en-US" sz="20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mensaje</a:t>
                      </a:r>
                      <a:r>
                        <a:rPr lang="en-US" sz="2000">
                          <a:effectLst/>
                          <a:latin typeface="Calibri"/>
                        </a:rPr>
                        <a:t> “¿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Está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seguro</a:t>
                      </a:r>
                      <a:r>
                        <a:rPr lang="en-US" sz="20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cancelar</a:t>
                      </a:r>
                      <a:r>
                        <a:rPr lang="en-US" sz="2000">
                          <a:effectLst/>
                          <a:latin typeface="Calibri"/>
                        </a:rPr>
                        <a:t> la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modificación</a:t>
                      </a:r>
                      <a:r>
                        <a:rPr lang="en-US" sz="2000">
                          <a:effectLst/>
                          <a:latin typeface="Calibri"/>
                        </a:rPr>
                        <a:t> del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tipo</a:t>
                      </a:r>
                      <a:r>
                        <a:rPr lang="en-US" sz="20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documento</a:t>
                      </a:r>
                      <a:r>
                        <a:rPr lang="en-US" sz="2000">
                          <a:effectLst/>
                          <a:latin typeface="Calibri"/>
                        </a:rPr>
                        <a:t>? con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los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botones</a:t>
                      </a:r>
                      <a:r>
                        <a:rPr lang="en-US" sz="2000">
                          <a:effectLst/>
                          <a:latin typeface="Calibri"/>
                        </a:rPr>
                        <a:t> SÍ y NO,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si</a:t>
                      </a:r>
                      <a:r>
                        <a:rPr lang="en-US" sz="2000">
                          <a:effectLst/>
                          <a:latin typeface="Calibri"/>
                        </a:rPr>
                        <a:t> se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selecciona</a:t>
                      </a:r>
                      <a:r>
                        <a:rPr lang="en-US" sz="2000">
                          <a:effectLst/>
                          <a:latin typeface="Calibri"/>
                        </a:rPr>
                        <a:t> la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opciòn</a:t>
                      </a:r>
                      <a:r>
                        <a:rPr lang="en-US" sz="2000">
                          <a:effectLst/>
                          <a:latin typeface="Calibri"/>
                        </a:rPr>
                        <a:t> SI, se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direccionará</a:t>
                      </a:r>
                      <a:r>
                        <a:rPr lang="en-US" sz="2000">
                          <a:effectLst/>
                          <a:latin typeface="Calibri"/>
                        </a:rPr>
                        <a:t> al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usuario</a:t>
                      </a:r>
                      <a:r>
                        <a:rPr lang="en-US" sz="2000">
                          <a:effectLst/>
                          <a:latin typeface="Calibri"/>
                        </a:rPr>
                        <a:t> a la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pantalla</a:t>
                      </a:r>
                      <a:r>
                        <a:rPr lang="en-US" sz="20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creación</a:t>
                      </a:r>
                      <a:r>
                        <a:rPr lang="en-US" sz="20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tipo</a:t>
                      </a:r>
                      <a:r>
                        <a:rPr lang="en-US" sz="20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documento</a:t>
                      </a:r>
                      <a:r>
                        <a:rPr lang="en-US" sz="2000">
                          <a:effectLst/>
                          <a:latin typeface="Calibri"/>
                        </a:rPr>
                        <a:t> con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los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campos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vacíos</a:t>
                      </a:r>
                      <a:r>
                        <a:rPr lang="en-US" sz="2000">
                          <a:effectLst/>
                          <a:latin typeface="Calibri"/>
                        </a:rPr>
                        <a:t>,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si</a:t>
                      </a:r>
                      <a:r>
                        <a:rPr lang="en-US" sz="2000">
                          <a:effectLst/>
                          <a:latin typeface="Calibri"/>
                        </a:rPr>
                        <a:t> se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selecciona</a:t>
                      </a:r>
                      <a:r>
                        <a:rPr lang="en-US" sz="2000">
                          <a:effectLst/>
                          <a:latin typeface="Calibri"/>
                        </a:rPr>
                        <a:t> NO, se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cerrará</a:t>
                      </a:r>
                      <a:r>
                        <a:rPr lang="en-US" sz="20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mensaje</a:t>
                      </a:r>
                      <a:r>
                        <a:rPr lang="en-US" sz="2000">
                          <a:effectLst/>
                          <a:latin typeface="Calibri"/>
                        </a:rPr>
                        <a:t> y se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se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visualizaràn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los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campos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diligenciados</a:t>
                      </a:r>
                      <a:r>
                        <a:rPr lang="en-US" sz="2000">
                          <a:effectLst/>
                          <a:latin typeface="Calibri"/>
                        </a:rPr>
                        <a:t> hasta el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momento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por</a:t>
                      </a:r>
                      <a:r>
                        <a:rPr lang="en-US" sz="20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usuario</a:t>
                      </a:r>
                      <a:r>
                        <a:rPr lang="en-US" sz="2000"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2091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24467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C1D2CAA-ECE4-417C-98F7-AC0699FF0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" y="2315296"/>
            <a:ext cx="9119936" cy="38449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DA2ECE-1D0A-4C35-BF57-9B38950D5E4F}"/>
              </a:ext>
            </a:extLst>
          </p:cNvPr>
          <p:cNvSpPr txBox="1"/>
          <p:nvPr/>
        </p:nvSpPr>
        <p:spPr>
          <a:xfrm>
            <a:off x="1" y="473242"/>
            <a:ext cx="9130630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err="1">
                <a:solidFill>
                  <a:srgbClr val="FFFFFF"/>
                </a:solidFill>
                <a:latin typeface="Calibri"/>
              </a:rPr>
              <a:t>Casos</a:t>
            </a:r>
            <a:r>
              <a:rPr lang="en-US" sz="4000">
                <a:solidFill>
                  <a:srgbClr val="FFFFFF"/>
                </a:solidFill>
                <a:latin typeface="Calibri"/>
              </a:rPr>
              <a:t> de </a:t>
            </a:r>
            <a:r>
              <a:rPr lang="en-US" sz="4000" err="1">
                <a:solidFill>
                  <a:srgbClr val="FFFFFF"/>
                </a:solidFill>
                <a:latin typeface="Calibri"/>
              </a:rPr>
              <a:t>Uso</a:t>
            </a:r>
            <a:r>
              <a:rPr lang="en-US" sz="4000">
                <a:solidFill>
                  <a:srgbClr val="FFFFFF"/>
                </a:solidFill>
                <a:latin typeface="Calibri"/>
              </a:rPr>
              <a:t> </a:t>
            </a:r>
            <a:r>
              <a:rPr lang="en-US" sz="4000" err="1">
                <a:solidFill>
                  <a:srgbClr val="FFFFFF"/>
                </a:solidFill>
                <a:latin typeface="Calibri"/>
              </a:rPr>
              <a:t>Extendido</a:t>
            </a:r>
            <a:r>
              <a:rPr lang="en-US" sz="4000"/>
              <a:t>​​​​​​​​​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6896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52C9D4-A574-448B-9AA6-C2B814F40E75}"/>
              </a:ext>
            </a:extLst>
          </p:cNvPr>
          <p:cNvSpPr txBox="1"/>
          <p:nvPr/>
        </p:nvSpPr>
        <p:spPr>
          <a:xfrm>
            <a:off x="1" y="433137"/>
            <a:ext cx="9143998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err="1">
                <a:solidFill>
                  <a:srgbClr val="FFFFFF"/>
                </a:solidFill>
                <a:latin typeface="Calibri"/>
              </a:rPr>
              <a:t>Casos</a:t>
            </a:r>
            <a:r>
              <a:rPr lang="en-US" sz="4000">
                <a:solidFill>
                  <a:srgbClr val="FFFFFF"/>
                </a:solidFill>
                <a:latin typeface="Calibri"/>
              </a:rPr>
              <a:t> de </a:t>
            </a:r>
            <a:r>
              <a:rPr lang="en-US" sz="4000" err="1">
                <a:solidFill>
                  <a:srgbClr val="FFFFFF"/>
                </a:solidFill>
                <a:latin typeface="Calibri"/>
              </a:rPr>
              <a:t>Uso</a:t>
            </a:r>
            <a:r>
              <a:rPr lang="en-US" sz="4000">
                <a:solidFill>
                  <a:srgbClr val="FFFFFF"/>
                </a:solidFill>
                <a:latin typeface="Calibri"/>
              </a:rPr>
              <a:t> </a:t>
            </a:r>
            <a:r>
              <a:rPr lang="en-US" sz="4000" err="1">
                <a:solidFill>
                  <a:srgbClr val="FFFFFF"/>
                </a:solidFill>
                <a:latin typeface="Calibri"/>
              </a:rPr>
              <a:t>Extendido</a:t>
            </a:r>
            <a:r>
              <a:rPr lang="en-US" sz="4000"/>
              <a:t>​​​​​​​​​</a:t>
            </a:r>
          </a:p>
        </p:txBody>
      </p:sp>
    </p:spTree>
    <p:extLst>
      <p:ext uri="{BB962C8B-B14F-4D97-AF65-F5344CB8AC3E}">
        <p14:creationId xmlns:p14="http://schemas.microsoft.com/office/powerpoint/2010/main" val="4824155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2864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/>
        </p:nvSpPr>
        <p:spPr>
          <a:xfrm>
            <a:off x="13662" y="415006"/>
            <a:ext cx="91167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s-CO" sz="4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lang="en-US" sz="4000">
              <a:latin typeface="Calibri"/>
              <a:ea typeface="Calibri"/>
              <a:cs typeface="Calibri"/>
            </a:endParaRPr>
          </a:p>
        </p:txBody>
      </p:sp>
      <p:sp>
        <p:nvSpPr>
          <p:cNvPr id="163" name="Shape 163"/>
          <p:cNvSpPr txBox="1"/>
          <p:nvPr/>
        </p:nvSpPr>
        <p:spPr>
          <a:xfrm>
            <a:off x="828536" y="2389651"/>
            <a:ext cx="7794900" cy="142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endParaRPr sz="4800" b="0" i="0" u="none" strike="noStrike" cap="non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Shape 164"/>
          <p:cNvSpPr txBox="1"/>
          <p:nvPr/>
        </p:nvSpPr>
        <p:spPr>
          <a:xfrm>
            <a:off x="474035" y="2105636"/>
            <a:ext cx="8241600" cy="3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1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1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1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rPr lang="es-CO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rPr lang="es-CO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Diseñar, desarrollar e implementar un software web para el control de asistencia de los aprendices en el sena.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endParaRPr sz="8000" b="1" i="0" u="none" strike="noStrike" cap="none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393814" y="6309468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45593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4802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35210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/>
          <p:nvPr/>
        </p:nvSpPr>
        <p:spPr>
          <a:xfrm>
            <a:off x="-668850" y="405075"/>
            <a:ext cx="99855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s-CO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ARQUITECTURA Y SEGURIDAD</a:t>
            </a:r>
            <a:r>
              <a:rPr lang="es-CO" sz="4800">
                <a:solidFill>
                  <a:srgbClr val="FFFFFF"/>
                </a:solidFill>
              </a:rPr>
              <a:t> </a:t>
            </a:r>
            <a:endParaRPr/>
          </a:p>
        </p:txBody>
      </p:sp>
      <p:pic>
        <p:nvPicPr>
          <p:cNvPr id="478" name="Shape 4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4624" y="1878449"/>
            <a:ext cx="5577402" cy="4761426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Shape 479"/>
          <p:cNvSpPr/>
          <p:nvPr/>
        </p:nvSpPr>
        <p:spPr>
          <a:xfrm>
            <a:off x="474025" y="5965900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/>
          <p:nvPr/>
        </p:nvSpPr>
        <p:spPr>
          <a:xfrm>
            <a:off x="3176874" y="579050"/>
            <a:ext cx="345930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s-CO" sz="4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Prototipos</a:t>
            </a:r>
            <a:endParaRPr/>
          </a:p>
        </p:txBody>
      </p:sp>
      <p:pic>
        <p:nvPicPr>
          <p:cNvPr id="485" name="Shape 485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Shape 4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8875" y="1640850"/>
            <a:ext cx="7642161" cy="429871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Shape 487"/>
          <p:cNvSpPr/>
          <p:nvPr/>
        </p:nvSpPr>
        <p:spPr>
          <a:xfrm>
            <a:off x="474025" y="5965900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/>
        </p:nvSpPr>
        <p:spPr>
          <a:xfrm>
            <a:off x="3176874" y="579050"/>
            <a:ext cx="345930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s-CO" sz="4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Prototipos</a:t>
            </a:r>
            <a:endParaRPr/>
          </a:p>
        </p:txBody>
      </p:sp>
      <p:pic>
        <p:nvPicPr>
          <p:cNvPr id="493" name="Shape 493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Shape 4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0711" y="1806125"/>
            <a:ext cx="8291625" cy="466405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Shape 495"/>
          <p:cNvSpPr/>
          <p:nvPr/>
        </p:nvSpPr>
        <p:spPr>
          <a:xfrm>
            <a:off x="474025" y="5965900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/>
          <p:nvPr/>
        </p:nvSpPr>
        <p:spPr>
          <a:xfrm>
            <a:off x="301425" y="433325"/>
            <a:ext cx="82992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None/>
            </a:pPr>
            <a:r>
              <a:rPr lang="es-CO" sz="4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PROTOTIPOS</a:t>
            </a:r>
            <a:endParaRPr/>
          </a:p>
        </p:txBody>
      </p:sp>
      <p:pic>
        <p:nvPicPr>
          <p:cNvPr id="501" name="Shape 501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Shape 5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3825" y="1809924"/>
            <a:ext cx="8113473" cy="4563826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Shape 503"/>
          <p:cNvSpPr/>
          <p:nvPr/>
        </p:nvSpPr>
        <p:spPr>
          <a:xfrm>
            <a:off x="474025" y="5965900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 txBox="1"/>
          <p:nvPr/>
        </p:nvSpPr>
        <p:spPr>
          <a:xfrm>
            <a:off x="47100" y="442750"/>
            <a:ext cx="86667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None/>
            </a:pPr>
            <a:r>
              <a:rPr lang="es-CO" sz="4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PROTOTIPOS</a:t>
            </a:r>
            <a:endParaRPr sz="4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9" name="Shape 509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Shape 5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4024" y="1629701"/>
            <a:ext cx="8294050" cy="4665424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Shape 511"/>
          <p:cNvSpPr/>
          <p:nvPr/>
        </p:nvSpPr>
        <p:spPr>
          <a:xfrm>
            <a:off x="379800" y="6039225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/>
          <p:nvPr/>
        </p:nvSpPr>
        <p:spPr>
          <a:xfrm>
            <a:off x="273200" y="480425"/>
            <a:ext cx="84300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None/>
            </a:pPr>
            <a:r>
              <a:rPr lang="es-CO" sz="4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PROTOTIPOS</a:t>
            </a:r>
            <a:endParaRPr sz="4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7" name="Shape 517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Shape 5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0912" y="1601499"/>
            <a:ext cx="8262475" cy="4647659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Shape 519"/>
          <p:cNvSpPr/>
          <p:nvPr/>
        </p:nvSpPr>
        <p:spPr>
          <a:xfrm>
            <a:off x="273200" y="6173150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/>
          <p:nvPr/>
        </p:nvSpPr>
        <p:spPr>
          <a:xfrm>
            <a:off x="423925" y="452175"/>
            <a:ext cx="8384100" cy="8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None/>
            </a:pPr>
            <a:r>
              <a:rPr lang="es-CO" sz="4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PROTOTIPOS</a:t>
            </a:r>
            <a:endParaRPr sz="4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5" name="Shape 525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Shape 5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0925" y="1620700"/>
            <a:ext cx="7642161" cy="429871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Shape 527"/>
          <p:cNvSpPr/>
          <p:nvPr/>
        </p:nvSpPr>
        <p:spPr>
          <a:xfrm>
            <a:off x="474025" y="5965900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/>
        </p:nvSpPr>
        <p:spPr>
          <a:xfrm>
            <a:off x="245595" y="2641043"/>
            <a:ext cx="8517548" cy="31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s-CO" sz="20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Llevar un control de las fallas y deserciones.</a:t>
            </a:r>
            <a:endParaRPr lang="en-US" sz="2000">
              <a:latin typeface="Calibri"/>
              <a:ea typeface="Calibri"/>
              <a:cs typeface="Calibri"/>
            </a:endParaRPr>
          </a:p>
          <a:p>
            <a:pPr marL="76200" algn="just">
              <a:buClr>
                <a:schemeClr val="dk1"/>
              </a:buClr>
              <a:buSzPts val="2400"/>
            </a:pPr>
            <a:endParaRPr lang="es-CO" sz="20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s-CO" sz="20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Facilitar un seguimiento continuo a los aprendices que no cumplen con las reglas establecidas para los cursos presenciales.</a:t>
            </a:r>
            <a:endParaRPr sz="2000">
              <a:latin typeface="Calibri"/>
              <a:ea typeface="Calibri"/>
              <a:cs typeface="Calibri"/>
            </a:endParaRPr>
          </a:p>
          <a:p>
            <a:pPr marL="76200" algn="just">
              <a:buClr>
                <a:schemeClr val="dk1"/>
              </a:buClr>
              <a:buSzPts val="2400"/>
            </a:pPr>
            <a:endParaRPr lang="es-CO" sz="20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Identificar el </a:t>
            </a:r>
            <a:r>
              <a:rPr lang="es-CO" sz="20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cubrimiento que mantienen los instructores y directrices de las sed</a:t>
            </a: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</a:t>
            </a:r>
            <a:r>
              <a:rPr lang="es-CO" sz="20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s-CO" sz="20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el seguimiento ligado a los reglamentos ya establecidos para la asistencia de aprendices a los ambientes de formación</a:t>
            </a: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369" y="576777"/>
            <a:ext cx="9149425" cy="60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CO" sz="4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</a:t>
            </a:r>
            <a:r>
              <a:rPr lang="es-CO" sz="4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JETIVOS</a:t>
            </a:r>
            <a:r>
              <a:rPr lang="es-CO" sz="4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ESPECÍFICOS</a:t>
            </a:r>
            <a:endParaRPr lang="en-US" sz="4000"/>
          </a:p>
        </p:txBody>
      </p:sp>
      <p:pic>
        <p:nvPicPr>
          <p:cNvPr id="173" name="Shape 173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41" cy="109883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/>
          <p:nvPr/>
        </p:nvSpPr>
        <p:spPr>
          <a:xfrm>
            <a:off x="246762" y="6260003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 txBox="1"/>
          <p:nvPr/>
        </p:nvSpPr>
        <p:spPr>
          <a:xfrm>
            <a:off x="857275" y="329725"/>
            <a:ext cx="7677600" cy="10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s-CO" sz="4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PROTOTIPOS</a:t>
            </a:r>
            <a:endParaRPr sz="4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3" name="Shape 533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Shape 5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78700" y="2133950"/>
            <a:ext cx="7055649" cy="39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Shape 535"/>
          <p:cNvSpPr/>
          <p:nvPr/>
        </p:nvSpPr>
        <p:spPr>
          <a:xfrm>
            <a:off x="474025" y="5965900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Shape 5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0199" y="2796225"/>
            <a:ext cx="5759299" cy="24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Shape 542"/>
          <p:cNvSpPr txBox="1"/>
          <p:nvPr/>
        </p:nvSpPr>
        <p:spPr>
          <a:xfrm>
            <a:off x="-508700" y="405075"/>
            <a:ext cx="98913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SISTEMA DE CONTROL DE VERSIONES</a:t>
            </a:r>
            <a:r>
              <a:rPr lang="es-CO" sz="4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543" name="Shape 543"/>
          <p:cNvSpPr/>
          <p:nvPr/>
        </p:nvSpPr>
        <p:spPr>
          <a:xfrm>
            <a:off x="474025" y="5965900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 txBox="1"/>
          <p:nvPr/>
        </p:nvSpPr>
        <p:spPr>
          <a:xfrm>
            <a:off x="1183475" y="1450800"/>
            <a:ext cx="3366600" cy="18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s-CO" sz="24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es un sistema de control de versiones de código abierto y de libre distribución, fue creado diseñado</a:t>
            </a:r>
            <a:r>
              <a:rPr lang="es-CO" sz="24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4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por </a:t>
            </a: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Linus Torvalds</a:t>
            </a:r>
            <a:r>
              <a:rPr lang="es-CO" sz="24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es actualmente uno de los sistemas de control de versiones más usado a lo largo del mundo; ya sea para proyectos pequeños o proyectos robustos y profesionales.</a:t>
            </a:r>
            <a:r>
              <a:rPr lang="es-CO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550" name="Shape 5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8850" y="2373925"/>
            <a:ext cx="4270851" cy="3009275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Shape 551"/>
          <p:cNvSpPr txBox="1"/>
          <p:nvPr/>
        </p:nvSpPr>
        <p:spPr>
          <a:xfrm>
            <a:off x="4593800" y="5613750"/>
            <a:ext cx="18987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https://git-scm.com</a:t>
            </a:r>
            <a:r>
              <a:rPr lang="es-C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552" name="Shape 552"/>
          <p:cNvSpPr txBox="1"/>
          <p:nvPr/>
        </p:nvSpPr>
        <p:spPr>
          <a:xfrm>
            <a:off x="747300" y="363600"/>
            <a:ext cx="7649400" cy="10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s-CO" sz="4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¿para qué sirve?</a:t>
            </a:r>
            <a:endParaRPr sz="4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Shape 553"/>
          <p:cNvSpPr/>
          <p:nvPr/>
        </p:nvSpPr>
        <p:spPr>
          <a:xfrm>
            <a:off x="191425" y="6192000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Shape 5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6299" y="5971700"/>
            <a:ext cx="2616375" cy="8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Shape 560"/>
          <p:cNvSpPr txBox="1"/>
          <p:nvPr/>
        </p:nvSpPr>
        <p:spPr>
          <a:xfrm>
            <a:off x="998550" y="432000"/>
            <a:ext cx="65151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s-CO" sz="4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s-CO" sz="4800" b="1" i="0" u="none" strike="noStrike" cap="none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senasistencia</a:t>
            </a:r>
            <a:endParaRPr err="1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Shape 561"/>
          <p:cNvSpPr txBox="1"/>
          <p:nvPr/>
        </p:nvSpPr>
        <p:spPr>
          <a:xfrm>
            <a:off x="6355925" y="3081475"/>
            <a:ext cx="2489700" cy="13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es-C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es una página web de almacenamiento de repositorios con integración con </a:t>
            </a:r>
            <a:r>
              <a:rPr lang="es-CO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Shape 562"/>
          <p:cNvSpPr txBox="1"/>
          <p:nvPr/>
        </p:nvSpPr>
        <p:spPr>
          <a:xfrm>
            <a:off x="7513800" y="5170075"/>
            <a:ext cx="975300" cy="5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Ver Más</a:t>
            </a:r>
            <a:endParaRPr/>
          </a:p>
        </p:txBody>
      </p:sp>
      <p:pic>
        <p:nvPicPr>
          <p:cNvPr id="563" name="Shape 56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4599" y="1987550"/>
            <a:ext cx="6252026" cy="3755551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Shape 564"/>
          <p:cNvSpPr/>
          <p:nvPr/>
        </p:nvSpPr>
        <p:spPr>
          <a:xfrm>
            <a:off x="474025" y="5965900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 txBox="1"/>
          <p:nvPr/>
        </p:nvSpPr>
        <p:spPr>
          <a:xfrm>
            <a:off x="3392074" y="3266925"/>
            <a:ext cx="287310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A5"/>
              </a:buClr>
              <a:buSzPts val="1200"/>
              <a:buFont typeface="Calibri"/>
              <a:buNone/>
            </a:pPr>
            <a:r>
              <a:rPr lang="es-CO" sz="4800" b="0" i="0" u="none" strike="noStrike" cap="none">
                <a:solidFill>
                  <a:srgbClr val="0099A5"/>
                </a:solidFill>
                <a:latin typeface="Calibri"/>
                <a:ea typeface="Calibri"/>
                <a:cs typeface="Calibri"/>
                <a:sym typeface="Calibri"/>
              </a:rPr>
              <a:t>Gracias...</a:t>
            </a:r>
            <a:endParaRPr/>
          </a:p>
        </p:txBody>
      </p:sp>
      <p:pic>
        <p:nvPicPr>
          <p:cNvPr id="570" name="Shape 570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Shape 571"/>
          <p:cNvSpPr txBox="1"/>
          <p:nvPr/>
        </p:nvSpPr>
        <p:spPr>
          <a:xfrm>
            <a:off x="2006525" y="4548775"/>
            <a:ext cx="51126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A5"/>
              </a:buClr>
              <a:buSzPts val="1200"/>
              <a:buFont typeface="Calibri"/>
              <a:buNone/>
            </a:pPr>
            <a:r>
              <a:rPr lang="es-CO" sz="4800" b="0" i="0" u="none" strike="noStrike" cap="none">
                <a:solidFill>
                  <a:srgbClr val="0099A5"/>
                </a:solidFill>
                <a:latin typeface="Calibri"/>
                <a:ea typeface="Calibri"/>
                <a:cs typeface="Calibri"/>
                <a:sym typeface="Calibri"/>
              </a:rPr>
              <a:t>Sección Preguntas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/>
        </p:nvSpPr>
        <p:spPr>
          <a:xfrm>
            <a:off x="205945" y="1864100"/>
            <a:ext cx="8847438" cy="981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80" name="Shape 180"/>
          <p:cNvSpPr txBox="1"/>
          <p:nvPr/>
        </p:nvSpPr>
        <p:spPr>
          <a:xfrm>
            <a:off x="622" y="555800"/>
            <a:ext cx="9106251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s-CO" sz="4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PLANTEAMIENTO DEL PROBLEMA</a:t>
            </a:r>
            <a:endParaRPr lang="en-US" sz="4000"/>
          </a:p>
        </p:txBody>
      </p:sp>
      <p:sp>
        <p:nvSpPr>
          <p:cNvPr id="181" name="Shape 181"/>
          <p:cNvSpPr/>
          <p:nvPr/>
        </p:nvSpPr>
        <p:spPr>
          <a:xfrm>
            <a:off x="374201" y="2492921"/>
            <a:ext cx="8350500" cy="3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rPr lang="es-CO" sz="20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Actualmente, existe un reglamento establecido para los programas de formación que son categorizados como presenciales, donde se le da a conocer a los aprendices las consecuencias de acumular un número de fallas determinados por la institución, sin embargo a pesar de que los procesos son efectivos no cubren con todo en su totalidad el seguimiento de asistencia ya que solo se escala al comité solo y solo si las fallas son seguidas, no se tiene un control sobre las fallas de fechas intermedias.</a:t>
            </a:r>
            <a:endParaRPr lang="en-US" sz="2000">
              <a:latin typeface="Calibri"/>
              <a:ea typeface="Calibri"/>
              <a:cs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rPr lang="es-CO" sz="20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tampoco se lleva un seguimiento frente a aquellos aprendices que fallan constantemente generando en su mayoría de ocasiones la deserción.</a:t>
            </a:r>
            <a:endParaRPr sz="2000">
              <a:latin typeface="Calibri"/>
              <a:ea typeface="Calibri"/>
              <a:cs typeface="Calibri"/>
            </a:endParaRPr>
          </a:p>
        </p:txBody>
      </p:sp>
      <p:pic>
        <p:nvPicPr>
          <p:cNvPr id="182" name="Shape 182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Shape 183"/>
          <p:cNvSpPr/>
          <p:nvPr/>
        </p:nvSpPr>
        <p:spPr>
          <a:xfrm>
            <a:off x="287138" y="6318599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/>
        </p:nvSpPr>
        <p:spPr>
          <a:xfrm>
            <a:off x="205945" y="1864100"/>
            <a:ext cx="8847438" cy="981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89" name="Shape 189"/>
          <p:cNvSpPr txBox="1"/>
          <p:nvPr/>
        </p:nvSpPr>
        <p:spPr>
          <a:xfrm>
            <a:off x="4077" y="452173"/>
            <a:ext cx="9046073" cy="7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500"/>
              <a:buFont typeface="Calibri"/>
            </a:pPr>
            <a:r>
              <a:rPr lang="es-CO" sz="4000" b="1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ALCANCE DEL PROYECTO</a:t>
            </a:r>
            <a:endParaRPr lang="en-US" sz="4000"/>
          </a:p>
        </p:txBody>
      </p:sp>
      <p:sp>
        <p:nvSpPr>
          <p:cNvPr id="190" name="Shape 190"/>
          <p:cNvSpPr/>
          <p:nvPr/>
        </p:nvSpPr>
        <p:spPr>
          <a:xfrm>
            <a:off x="435425" y="2238538"/>
            <a:ext cx="8277600" cy="44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600"/>
            </a:pP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ambición del proyecto, es poder cumplir con los requerimientos fundamentales de los instructores, el manejo de la asistencia de aprendices a total cabalidad, esto incluirá:</a:t>
            </a:r>
            <a:endParaRPr lang="en-US" sz="20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>
              <a:buClr>
                <a:schemeClr val="dk1"/>
              </a:buClr>
              <a:buSzPts val="600"/>
            </a:pPr>
            <a:endParaRPr lang="es-CO" sz="20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>
              <a:buClr>
                <a:schemeClr val="dk1"/>
              </a:buClr>
              <a:buSzPts val="600"/>
              <a:buFont typeface="Calibri"/>
              <a:buChar char="●"/>
            </a:pP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Asistencia de los aprendices a las competencias técnicas</a:t>
            </a:r>
            <a:endParaRPr lang="es-CO" sz="20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>
              <a:buClr>
                <a:schemeClr val="dk1"/>
              </a:buClr>
              <a:buSzPts val="600"/>
              <a:buFont typeface="Calibri"/>
              <a:buChar char="●"/>
            </a:pP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Asistencia de los aprendices a las competencias transversales.</a:t>
            </a:r>
            <a:endParaRPr lang="es-CO" sz="20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>
              <a:buClr>
                <a:schemeClr val="dk1"/>
              </a:buClr>
              <a:buSzPts val="600"/>
              <a:buFont typeface="Calibri"/>
              <a:buChar char="●"/>
            </a:pP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Activación y desactivación de manera automática de los aprendices.</a:t>
            </a:r>
            <a:endParaRPr lang="es-CO" sz="20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>
              <a:buClr>
                <a:schemeClr val="dk1"/>
              </a:buClr>
              <a:buSzPts val="600"/>
              <a:buFont typeface="Calibri"/>
              <a:buChar char="●"/>
            </a:pP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Activación de aprendices de manera manual.</a:t>
            </a:r>
            <a:endParaRPr lang="es-CO" sz="20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>
              <a:buClr>
                <a:schemeClr val="dk1"/>
              </a:buClr>
              <a:buSzPts val="600"/>
              <a:buFont typeface="Calibri"/>
              <a:buChar char="●"/>
            </a:pP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Carga de excusas según justificación (</a:t>
            </a:r>
            <a:r>
              <a:rPr lang="es-CO" sz="20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médica,familiar,laboral</a:t>
            </a: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),según  reglamento</a:t>
            </a:r>
            <a:r>
              <a:rPr lang="es-CO"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sz="2400">
              <a:latin typeface="Calibri"/>
              <a:ea typeface="Calibri"/>
              <a:cs typeface="Calibri"/>
            </a:endParaRPr>
          </a:p>
        </p:txBody>
      </p:sp>
      <p:pic>
        <p:nvPicPr>
          <p:cNvPr id="191" name="Shape 191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311982" y="6318417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/>
        </p:nvSpPr>
        <p:spPr>
          <a:xfrm>
            <a:off x="1535" y="421375"/>
            <a:ext cx="9064346" cy="6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s-CO" sz="4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JUSTIFICACIÓN</a:t>
            </a:r>
            <a:endParaRPr lang="en-US" sz="4000"/>
          </a:p>
        </p:txBody>
      </p:sp>
      <p:sp>
        <p:nvSpPr>
          <p:cNvPr id="199" name="Shape 199"/>
          <p:cNvSpPr txBox="1"/>
          <p:nvPr/>
        </p:nvSpPr>
        <p:spPr>
          <a:xfrm>
            <a:off x="536271" y="2800987"/>
            <a:ext cx="7884300" cy="31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buClr>
                <a:srgbClr val="000000"/>
              </a:buClr>
              <a:buSzPts val="2400"/>
            </a:pPr>
            <a:r>
              <a:rPr lang="es-CO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 presente proyecto se enfocara en una forma de estandarizar principalmente el proceso de registro de asistencia de aprendices, con algunos aspectos agregados como lo son: carga de excusas al sistema, registro histórico de sus asistencias e inasistencias; lo cual le permitirá al instructor tener un seguimiento constante y prácticamente automático de cada aprendiz.</a:t>
            </a:r>
            <a:r>
              <a:rPr lang="es-CO" sz="20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 obstante a lo largo del proyecto y a medida del crecimiento del mismo tendremos la opción de plantearnos diversas funcionalidades adicionales según sea necesario.</a:t>
            </a:r>
            <a:endParaRPr lang="en-US"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200" name="Shape 200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/>
          <p:nvPr/>
        </p:nvSpPr>
        <p:spPr>
          <a:xfrm>
            <a:off x="380446" y="6260003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INDICE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64</Slides>
  <Notes>46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revision>2</cp:revision>
  <dcterms:modified xsi:type="dcterms:W3CDTF">2018-06-15T02:26:11Z</dcterms:modified>
</cp:coreProperties>
</file>